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Montserrat Light"/>
      <p:regular r:id="rId39"/>
      <p:bold r:id="rId40"/>
      <p:italic r:id="rId41"/>
      <p:boldItalic r:id="rId42"/>
    </p:embeddedFont>
    <p:embeddedFont>
      <p:font typeface="Montserrat SemiBold"/>
      <p:regular r:id="rId43"/>
      <p:bold r:id="rId44"/>
      <p:italic r:id="rId45"/>
      <p:boldItalic r:id="rId46"/>
    </p:embeddedFont>
    <p:embeddedFont>
      <p:font typeface="Roboto"/>
      <p:regular r:id="rId47"/>
      <p:bold r:id="rId48"/>
      <p:italic r:id="rId49"/>
      <p:boldItalic r:id="rId50"/>
    </p:embeddedFont>
    <p:embeddedFont>
      <p:font typeface="Montserrat"/>
      <p:regular r:id="rId51"/>
      <p:bold r:id="rId52"/>
      <p:italic r:id="rId53"/>
      <p:boldItalic r:id="rId54"/>
    </p:embeddedFont>
    <p:embeddedFont>
      <p:font typeface="Lato"/>
      <p:regular r:id="rId55"/>
      <p:bold r:id="rId56"/>
      <p:italic r:id="rId57"/>
      <p:boldItalic r:id="rId58"/>
    </p:embeddedFont>
    <p:embeddedFont>
      <p:font typeface="Lato Light"/>
      <p:regular r:id="rId59"/>
      <p:bold r:id="rId60"/>
      <p:italic r:id="rId61"/>
      <p:boldItalic r:id="rId62"/>
    </p:embeddedFont>
    <p:embeddedFont>
      <p:font typeface="Oswald Light"/>
      <p:regular r:id="rId63"/>
      <p:bold r:id="rId64"/>
    </p:embeddedFont>
    <p:embeddedFont>
      <p:font typeface="Montserrat Medium"/>
      <p:regular r:id="rId65"/>
      <p:bold r:id="rId66"/>
      <p:italic r:id="rId67"/>
      <p:boldItalic r:id="rId68"/>
    </p:embeddedFont>
    <p:embeddedFont>
      <p:font typeface="Oswald"/>
      <p:regular r:id="rId69"/>
      <p:bold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E67ABF-C911-4A0D-A7E7-6C49EF6F49BE}">
  <a:tblStyle styleId="{48E67ABF-C911-4A0D-A7E7-6C49EF6F49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42" Type="http://schemas.openxmlformats.org/officeDocument/2006/relationships/font" Target="fonts/MontserratLight-boldItalic.fntdata"/><Relationship Id="rId41" Type="http://schemas.openxmlformats.org/officeDocument/2006/relationships/font" Target="fonts/MontserratLight-italic.fntdata"/><Relationship Id="rId44" Type="http://schemas.openxmlformats.org/officeDocument/2006/relationships/font" Target="fonts/MontserratSemiBold-bold.fntdata"/><Relationship Id="rId43" Type="http://schemas.openxmlformats.org/officeDocument/2006/relationships/font" Target="fonts/MontserratSemiBold-regular.fntdata"/><Relationship Id="rId46" Type="http://schemas.openxmlformats.org/officeDocument/2006/relationships/font" Target="fonts/MontserratSemiBold-boldItalic.fntdata"/><Relationship Id="rId45" Type="http://schemas.openxmlformats.org/officeDocument/2006/relationships/font" Target="fonts/Montserrat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font" Target="fonts/RobotoThin-regular.fntdata"/><Relationship Id="rId30" Type="http://schemas.openxmlformats.org/officeDocument/2006/relationships/slide" Target="slides/slide25.xml"/><Relationship Id="rId74" Type="http://schemas.openxmlformats.org/officeDocument/2006/relationships/font" Target="fonts/OpenSans-boldItalic.fntdata"/><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71" Type="http://schemas.openxmlformats.org/officeDocument/2006/relationships/font" Target="fonts/OpenSans-regular.fntdata"/><Relationship Id="rId70" Type="http://schemas.openxmlformats.org/officeDocument/2006/relationships/font" Target="fonts/Oswald-bold.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MontserratLight-regular.fntdata"/><Relationship Id="rId38" Type="http://schemas.openxmlformats.org/officeDocument/2006/relationships/font" Target="fonts/RobotoMedium-boldItalic.fntdata"/><Relationship Id="rId62" Type="http://schemas.openxmlformats.org/officeDocument/2006/relationships/font" Target="fonts/LatoLight-boldItalic.fntdata"/><Relationship Id="rId61" Type="http://schemas.openxmlformats.org/officeDocument/2006/relationships/font" Target="fonts/LatoLight-italic.fntdata"/><Relationship Id="rId20" Type="http://schemas.openxmlformats.org/officeDocument/2006/relationships/slide" Target="slides/slide15.xml"/><Relationship Id="rId64" Type="http://schemas.openxmlformats.org/officeDocument/2006/relationships/font" Target="fonts/OswaldLight-bold.fntdata"/><Relationship Id="rId63" Type="http://schemas.openxmlformats.org/officeDocument/2006/relationships/font" Target="fonts/OswaldLight-regular.fntdata"/><Relationship Id="rId22" Type="http://schemas.openxmlformats.org/officeDocument/2006/relationships/slide" Target="slides/slide17.xml"/><Relationship Id="rId66" Type="http://schemas.openxmlformats.org/officeDocument/2006/relationships/font" Target="fonts/MontserratMedium-bold.fntdata"/><Relationship Id="rId21" Type="http://schemas.openxmlformats.org/officeDocument/2006/relationships/slide" Target="slides/slide16.xml"/><Relationship Id="rId65" Type="http://schemas.openxmlformats.org/officeDocument/2006/relationships/font" Target="fonts/MontserratMedium-regular.fntdata"/><Relationship Id="rId24" Type="http://schemas.openxmlformats.org/officeDocument/2006/relationships/slide" Target="slides/slide19.xml"/><Relationship Id="rId68" Type="http://schemas.openxmlformats.org/officeDocument/2006/relationships/font" Target="fonts/MontserratMedium-boldItalic.fntdata"/><Relationship Id="rId23" Type="http://schemas.openxmlformats.org/officeDocument/2006/relationships/slide" Target="slides/slide18.xml"/><Relationship Id="rId67" Type="http://schemas.openxmlformats.org/officeDocument/2006/relationships/font" Target="fonts/MontserratMedium-italic.fntdata"/><Relationship Id="rId60" Type="http://schemas.openxmlformats.org/officeDocument/2006/relationships/font" Target="fonts/Lato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LatoLight-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2c47a428ae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2c47a428ae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c47a428ae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22c47a428ae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c47a428ae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22c47a428ae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c3faffb84_1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2c3faffb84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c3faffb84_1_7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2c3faffb84_1_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c3faffb84_1_6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22c3faffb84_1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22ff4331d9_0_5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222ff4331d9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2c3faffb84_1_8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22c3faffb84_1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2c47a428ae_1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22c47a428ae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2c3faffb84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22c3faffb84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c3faffb84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22c3faffb84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22ff4331d9_0_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Some possible recommendations for Music Labels 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Cluster 1: The Energetic Dreamers. Although this cluster has a large number of artist followers, the popularity of the songs is low, promote the artists more on social media and streaming platforms to increase their popularity and exposure. Also, collaborate with artists from other clusters to create more diverse and appealing songs.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Cluster 2: The Pop Sensations, maintain the quality and consistency of the songs and artists, as they already have a large and loyal fan base. Also, experiment with different genres and styles to attract new listeners and expand their market susch as collaborations with popular DJs and remix artists.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 For Cluster 3: The Acoustic Virtuosos, invest more in marketing and advertising to boost their popularity and visibility. To attract more followers, the label could consider promoting the songs through live performances and tours. Also, incorporate more danceable and energetic elements to their songs to make them more catchy and engaging.</a:t>
            </a:r>
            <a:endParaRPr/>
          </a:p>
        </p:txBody>
      </p:sp>
      <p:sp>
        <p:nvSpPr>
          <p:cNvPr id="846" name="Google Shape;846;g222ff4331d9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2c47a428ae_1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g22c47a428ae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c47a428ae_1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22c47a428ae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22ff4331d9_0_6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222ff4331d9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c47a428ae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2c47a428ae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c3faffb8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2c3faffb8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c3faffb84_1_9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2c3faffb84_1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dk1"/>
        </a:solidFill>
      </p:bgPr>
    </p:bg>
    <p:spTree>
      <p:nvGrpSpPr>
        <p:cNvPr id="20" name="Shape 20"/>
        <p:cNvGrpSpPr/>
        <p:nvPr/>
      </p:nvGrpSpPr>
      <p:grpSpPr>
        <a:xfrm>
          <a:off x="0" y="0"/>
          <a:ext cx="0" cy="0"/>
          <a:chOff x="0" y="0"/>
          <a:chExt cx="0" cy="0"/>
        </a:xfrm>
      </p:grpSpPr>
      <p:sp>
        <p:nvSpPr>
          <p:cNvPr id="21" name="Google Shape;21;p2"/>
          <p:cNvSpPr/>
          <p:nvPr>
            <p:ph idx="2" type="pic"/>
          </p:nvPr>
        </p:nvSpPr>
        <p:spPr>
          <a:xfrm>
            <a:off x="411480" y="304164"/>
            <a:ext cx="1751447" cy="1753235"/>
          </a:xfrm>
          <a:prstGeom prst="ellipse">
            <a:avLst/>
          </a:prstGeom>
          <a:noFill/>
          <a:ln>
            <a:noFill/>
          </a:ln>
        </p:spPr>
      </p:sp>
      <p:sp>
        <p:nvSpPr>
          <p:cNvPr id="22" name="Google Shape;22;p2"/>
          <p:cNvSpPr/>
          <p:nvPr>
            <p:ph idx="3" type="pic"/>
          </p:nvPr>
        </p:nvSpPr>
        <p:spPr>
          <a:xfrm>
            <a:off x="2377440" y="1431922"/>
            <a:ext cx="1751447" cy="1753235"/>
          </a:xfrm>
          <a:prstGeom prst="ellipse">
            <a:avLst/>
          </a:prstGeom>
          <a:noFill/>
          <a:ln>
            <a:noFill/>
          </a:ln>
        </p:spPr>
      </p:sp>
      <p:sp>
        <p:nvSpPr>
          <p:cNvPr id="23" name="Google Shape;23;p2"/>
          <p:cNvSpPr/>
          <p:nvPr>
            <p:ph idx="4" type="pic"/>
          </p:nvPr>
        </p:nvSpPr>
        <p:spPr>
          <a:xfrm>
            <a:off x="440807" y="2308540"/>
            <a:ext cx="1751447" cy="1753235"/>
          </a:xfrm>
          <a:prstGeom prst="ellipse">
            <a:avLst/>
          </a:prstGeom>
          <a:noFill/>
          <a:ln>
            <a:noFill/>
          </a:ln>
        </p:spPr>
      </p:sp>
      <p:sp>
        <p:nvSpPr>
          <p:cNvPr id="24" name="Google Shape;24;p2"/>
          <p:cNvSpPr/>
          <p:nvPr>
            <p:ph idx="5" type="pic"/>
          </p:nvPr>
        </p:nvSpPr>
        <p:spPr>
          <a:xfrm>
            <a:off x="2377440" y="3519802"/>
            <a:ext cx="1751447" cy="1753235"/>
          </a:xfrm>
          <a:prstGeom prst="ellipse">
            <a:avLst/>
          </a:prstGeom>
          <a:noFill/>
          <a:ln>
            <a:noFill/>
          </a:ln>
        </p:spPr>
      </p:sp>
      <p:sp>
        <p:nvSpPr>
          <p:cNvPr id="25" name="Google Shape;25;p2"/>
          <p:cNvSpPr/>
          <p:nvPr>
            <p:ph idx="6" type="pic"/>
          </p:nvPr>
        </p:nvSpPr>
        <p:spPr>
          <a:xfrm>
            <a:off x="2377440" y="-579758"/>
            <a:ext cx="1751447" cy="1753235"/>
          </a:xfrm>
          <a:prstGeom prst="ellipse">
            <a:avLst/>
          </a:prstGeom>
          <a:noFill/>
          <a:ln>
            <a:noFill/>
          </a:ln>
        </p:spPr>
      </p:sp>
      <p:sp>
        <p:nvSpPr>
          <p:cNvPr id="26" name="Google Shape;26;p2"/>
          <p:cNvSpPr/>
          <p:nvPr>
            <p:ph idx="7" type="pic"/>
          </p:nvPr>
        </p:nvSpPr>
        <p:spPr>
          <a:xfrm>
            <a:off x="4297680" y="304164"/>
            <a:ext cx="1751447" cy="1753235"/>
          </a:xfrm>
          <a:prstGeom prst="ellipse">
            <a:avLst/>
          </a:prstGeom>
          <a:noFill/>
          <a:ln>
            <a:noFill/>
          </a:ln>
        </p:spPr>
      </p:sp>
      <p:sp>
        <p:nvSpPr>
          <p:cNvPr id="27" name="Google Shape;27;p2"/>
          <p:cNvSpPr/>
          <p:nvPr>
            <p:ph idx="8" type="pic"/>
          </p:nvPr>
        </p:nvSpPr>
        <p:spPr>
          <a:xfrm>
            <a:off x="6263640" y="1431922"/>
            <a:ext cx="1751447" cy="1753235"/>
          </a:xfrm>
          <a:prstGeom prst="ellipse">
            <a:avLst/>
          </a:prstGeom>
          <a:noFill/>
          <a:ln>
            <a:noFill/>
          </a:ln>
        </p:spPr>
      </p:sp>
      <p:sp>
        <p:nvSpPr>
          <p:cNvPr id="28" name="Google Shape;28;p2"/>
          <p:cNvSpPr/>
          <p:nvPr>
            <p:ph idx="9" type="pic"/>
          </p:nvPr>
        </p:nvSpPr>
        <p:spPr>
          <a:xfrm>
            <a:off x="4327007" y="2308540"/>
            <a:ext cx="1751447" cy="1753235"/>
          </a:xfrm>
          <a:prstGeom prst="ellipse">
            <a:avLst/>
          </a:prstGeom>
          <a:noFill/>
          <a:ln>
            <a:noFill/>
          </a:ln>
        </p:spPr>
      </p:sp>
      <p:sp>
        <p:nvSpPr>
          <p:cNvPr id="29" name="Google Shape;29;p2"/>
          <p:cNvSpPr/>
          <p:nvPr>
            <p:ph idx="13" type="pic"/>
          </p:nvPr>
        </p:nvSpPr>
        <p:spPr>
          <a:xfrm>
            <a:off x="6263640" y="3519802"/>
            <a:ext cx="1751447" cy="1753235"/>
          </a:xfrm>
          <a:prstGeom prst="ellipse">
            <a:avLst/>
          </a:prstGeom>
          <a:noFill/>
          <a:ln>
            <a:noFill/>
          </a:ln>
        </p:spPr>
      </p:sp>
      <p:sp>
        <p:nvSpPr>
          <p:cNvPr id="30" name="Google Shape;30;p2"/>
          <p:cNvSpPr/>
          <p:nvPr>
            <p:ph idx="14" type="pic"/>
          </p:nvPr>
        </p:nvSpPr>
        <p:spPr>
          <a:xfrm>
            <a:off x="6263640" y="-579758"/>
            <a:ext cx="1751447" cy="1753235"/>
          </a:xfrm>
          <a:prstGeom prst="ellipse">
            <a:avLst/>
          </a:prstGeom>
          <a:noFill/>
          <a:ln>
            <a:noFill/>
          </a:ln>
        </p:spPr>
      </p:sp>
      <p:sp>
        <p:nvSpPr>
          <p:cNvPr id="31" name="Google Shape;31;p2"/>
          <p:cNvSpPr/>
          <p:nvPr>
            <p:ph idx="15" type="pic"/>
          </p:nvPr>
        </p:nvSpPr>
        <p:spPr>
          <a:xfrm>
            <a:off x="8229600" y="304164"/>
            <a:ext cx="1751447" cy="1753235"/>
          </a:xfrm>
          <a:prstGeom prst="ellipse">
            <a:avLst/>
          </a:prstGeom>
          <a:noFill/>
          <a:ln>
            <a:noFill/>
          </a:ln>
        </p:spPr>
      </p:sp>
      <p:sp>
        <p:nvSpPr>
          <p:cNvPr id="32" name="Google Shape;32;p2"/>
          <p:cNvSpPr/>
          <p:nvPr>
            <p:ph idx="16" type="pic"/>
          </p:nvPr>
        </p:nvSpPr>
        <p:spPr>
          <a:xfrm>
            <a:off x="10195560" y="1431922"/>
            <a:ext cx="1751447" cy="1753235"/>
          </a:xfrm>
          <a:prstGeom prst="ellipse">
            <a:avLst/>
          </a:prstGeom>
          <a:noFill/>
          <a:ln>
            <a:noFill/>
          </a:ln>
        </p:spPr>
      </p:sp>
      <p:sp>
        <p:nvSpPr>
          <p:cNvPr id="33" name="Google Shape;33;p2"/>
          <p:cNvSpPr/>
          <p:nvPr>
            <p:ph idx="17" type="pic"/>
          </p:nvPr>
        </p:nvSpPr>
        <p:spPr>
          <a:xfrm>
            <a:off x="8258927" y="2308540"/>
            <a:ext cx="1751447" cy="1753235"/>
          </a:xfrm>
          <a:prstGeom prst="ellipse">
            <a:avLst/>
          </a:prstGeom>
          <a:noFill/>
          <a:ln>
            <a:noFill/>
          </a:ln>
        </p:spPr>
      </p:sp>
      <p:sp>
        <p:nvSpPr>
          <p:cNvPr id="34" name="Google Shape;34;p2"/>
          <p:cNvSpPr/>
          <p:nvPr>
            <p:ph idx="18" type="pic"/>
          </p:nvPr>
        </p:nvSpPr>
        <p:spPr>
          <a:xfrm>
            <a:off x="10195560" y="3519802"/>
            <a:ext cx="1751447" cy="1753235"/>
          </a:xfrm>
          <a:prstGeom prst="ellipse">
            <a:avLst/>
          </a:prstGeom>
          <a:noFill/>
          <a:ln>
            <a:noFill/>
          </a:ln>
        </p:spPr>
      </p:sp>
      <p:sp>
        <p:nvSpPr>
          <p:cNvPr id="35" name="Google Shape;35;p2"/>
          <p:cNvSpPr/>
          <p:nvPr>
            <p:ph idx="19" type="pic"/>
          </p:nvPr>
        </p:nvSpPr>
        <p:spPr>
          <a:xfrm>
            <a:off x="10195560" y="-579758"/>
            <a:ext cx="1751447" cy="1753235"/>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 name="Shape 36"/>
        <p:cNvGrpSpPr/>
        <p:nvPr/>
      </p:nvGrpSpPr>
      <p:grpSpPr>
        <a:xfrm>
          <a:off x="0" y="0"/>
          <a:ext cx="0" cy="0"/>
          <a:chOff x="0" y="0"/>
          <a:chExt cx="0" cy="0"/>
        </a:xfrm>
      </p:grpSpPr>
      <p:sp>
        <p:nvSpPr>
          <p:cNvPr id="37" name="Google Shape;37;p3"/>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8" name="Google Shape;38;p3"/>
          <p:cNvSpPr/>
          <p:nvPr>
            <p:ph idx="2" type="pic"/>
          </p:nvPr>
        </p:nvSpPr>
        <p:spPr>
          <a:xfrm>
            <a:off x="3680142" y="609918"/>
            <a:ext cx="2271395" cy="2316162"/>
          </a:xfrm>
          <a:prstGeom prst="roundRect">
            <a:avLst>
              <a:gd fmla="val 22035" name="adj"/>
            </a:avLst>
          </a:prstGeom>
          <a:noFill/>
          <a:ln>
            <a:noFill/>
          </a:ln>
        </p:spPr>
      </p:sp>
      <p:sp>
        <p:nvSpPr>
          <p:cNvPr id="39" name="Google Shape;39;p3"/>
          <p:cNvSpPr/>
          <p:nvPr>
            <p:ph idx="3" type="pic"/>
          </p:nvPr>
        </p:nvSpPr>
        <p:spPr>
          <a:xfrm>
            <a:off x="3680142" y="4374198"/>
            <a:ext cx="2271395" cy="2316162"/>
          </a:xfrm>
          <a:prstGeom prst="roundRect">
            <a:avLst>
              <a:gd fmla="val 22035" name="adj"/>
            </a:avLst>
          </a:prstGeom>
          <a:noFill/>
          <a:ln>
            <a:noFill/>
          </a:ln>
        </p:spPr>
      </p:sp>
      <p:sp>
        <p:nvSpPr>
          <p:cNvPr id="40" name="Google Shape;40;p3"/>
          <p:cNvSpPr/>
          <p:nvPr>
            <p:ph idx="4" type="pic"/>
          </p:nvPr>
        </p:nvSpPr>
        <p:spPr>
          <a:xfrm>
            <a:off x="6545262" y="4374198"/>
            <a:ext cx="2271395" cy="2316162"/>
          </a:xfrm>
          <a:prstGeom prst="roundRect">
            <a:avLst>
              <a:gd fmla="val 22035" name="adj"/>
            </a:avLst>
          </a:prstGeom>
          <a:noFill/>
          <a:ln>
            <a:noFill/>
          </a:ln>
        </p:spPr>
      </p:sp>
      <p:sp>
        <p:nvSpPr>
          <p:cNvPr id="41" name="Google Shape;41;p3"/>
          <p:cNvSpPr/>
          <p:nvPr>
            <p:ph idx="5" type="pic"/>
          </p:nvPr>
        </p:nvSpPr>
        <p:spPr>
          <a:xfrm>
            <a:off x="9410382" y="4374198"/>
            <a:ext cx="2271395" cy="2316162"/>
          </a:xfrm>
          <a:prstGeom prst="roundRect">
            <a:avLst>
              <a:gd fmla="val 22035" name="adj"/>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2" name="Shape 42"/>
        <p:cNvGrpSpPr/>
        <p:nvPr/>
      </p:nvGrpSpPr>
      <p:grpSpPr>
        <a:xfrm>
          <a:off x="0" y="0"/>
          <a:ext cx="0" cy="0"/>
          <a:chOff x="0" y="0"/>
          <a:chExt cx="0" cy="0"/>
        </a:xfrm>
      </p:grpSpPr>
      <p:sp>
        <p:nvSpPr>
          <p:cNvPr id="43" name="Google Shape;43;p4"/>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4" name="Google Shape;44;p4"/>
          <p:cNvSpPr/>
          <p:nvPr>
            <p:ph idx="2" type="pic"/>
          </p:nvPr>
        </p:nvSpPr>
        <p:spPr>
          <a:xfrm>
            <a:off x="8221742" y="1905636"/>
            <a:ext cx="1928098" cy="1927202"/>
          </a:xfrm>
          <a:prstGeom prst="ellipse">
            <a:avLst/>
          </a:prstGeom>
          <a:noFill/>
          <a:ln cap="flat" cmpd="sng" w="76200">
            <a:solidFill>
              <a:srgbClr val="1E1E1E"/>
            </a:solidFill>
            <a:prstDash val="solid"/>
            <a:round/>
            <a:headEnd len="sm" w="sm" type="none"/>
            <a:tailEnd len="sm" w="sm" type="none"/>
          </a:ln>
        </p:spPr>
      </p:sp>
      <p:sp>
        <p:nvSpPr>
          <p:cNvPr id="45" name="Google Shape;45;p4"/>
          <p:cNvSpPr/>
          <p:nvPr>
            <p:ph idx="3" type="pic"/>
          </p:nvPr>
        </p:nvSpPr>
        <p:spPr>
          <a:xfrm>
            <a:off x="9882902" y="1905636"/>
            <a:ext cx="1928098" cy="1927202"/>
          </a:xfrm>
          <a:prstGeom prst="ellipse">
            <a:avLst/>
          </a:prstGeom>
          <a:noFill/>
          <a:ln cap="flat" cmpd="sng" w="76200">
            <a:solidFill>
              <a:srgbClr val="1E1E1E"/>
            </a:solidFill>
            <a:prstDash val="solid"/>
            <a:round/>
            <a:headEnd len="sm" w="sm" type="none"/>
            <a:tailEnd len="sm" w="sm" type="none"/>
          </a:ln>
        </p:spPr>
      </p:sp>
      <p:sp>
        <p:nvSpPr>
          <p:cNvPr id="46" name="Google Shape;46;p4"/>
          <p:cNvSpPr/>
          <p:nvPr>
            <p:ph idx="4" type="pic"/>
          </p:nvPr>
        </p:nvSpPr>
        <p:spPr>
          <a:xfrm>
            <a:off x="3421142" y="1905636"/>
            <a:ext cx="1928098" cy="1927202"/>
          </a:xfrm>
          <a:prstGeom prst="ellipse">
            <a:avLst/>
          </a:prstGeom>
          <a:noFill/>
          <a:ln cap="flat" cmpd="sng" w="76200">
            <a:solidFill>
              <a:srgbClr val="1E1E1E"/>
            </a:solidFill>
            <a:prstDash val="solid"/>
            <a:round/>
            <a:headEnd len="sm" w="sm" type="none"/>
            <a:tailEnd len="sm" w="sm" type="none"/>
          </a:ln>
        </p:spPr>
      </p:sp>
      <p:sp>
        <p:nvSpPr>
          <p:cNvPr id="47" name="Google Shape;47;p4"/>
          <p:cNvSpPr/>
          <p:nvPr>
            <p:ph idx="5" type="pic"/>
          </p:nvPr>
        </p:nvSpPr>
        <p:spPr>
          <a:xfrm>
            <a:off x="5082302" y="1905636"/>
            <a:ext cx="1928098" cy="1927202"/>
          </a:xfrm>
          <a:prstGeom prst="ellipse">
            <a:avLst/>
          </a:prstGeom>
          <a:noFill/>
          <a:ln cap="flat" cmpd="sng" w="76200">
            <a:solidFill>
              <a:srgbClr val="1E1E1E"/>
            </a:solidFill>
            <a:prstDash val="solid"/>
            <a:round/>
            <a:headEnd len="sm" w="sm" type="none"/>
            <a:tailEnd len="sm" w="sm" type="none"/>
          </a:ln>
        </p:spPr>
      </p:sp>
      <p:sp>
        <p:nvSpPr>
          <p:cNvPr id="48" name="Google Shape;48;p4"/>
          <p:cNvSpPr/>
          <p:nvPr>
            <p:ph idx="6" type="pic"/>
          </p:nvPr>
        </p:nvSpPr>
        <p:spPr>
          <a:xfrm>
            <a:off x="6697742" y="1905636"/>
            <a:ext cx="1928098" cy="1927202"/>
          </a:xfrm>
          <a:prstGeom prst="ellipse">
            <a:avLst/>
          </a:prstGeom>
          <a:noFill/>
          <a:ln cap="flat" cmpd="sng" w="76200">
            <a:solidFill>
              <a:srgbClr val="1E1E1E"/>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9" name="Shape 49"/>
        <p:cNvGrpSpPr/>
        <p:nvPr/>
      </p:nvGrpSpPr>
      <p:grpSpPr>
        <a:xfrm>
          <a:off x="0" y="0"/>
          <a:ext cx="0" cy="0"/>
          <a:chOff x="0" y="0"/>
          <a:chExt cx="0" cy="0"/>
        </a:xfrm>
      </p:grpSpPr>
      <p:sp>
        <p:nvSpPr>
          <p:cNvPr id="50" name="Google Shape;50;p5"/>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1" name="Google Shape;51;p5"/>
          <p:cNvSpPr/>
          <p:nvPr>
            <p:ph idx="2" type="pic"/>
          </p:nvPr>
        </p:nvSpPr>
        <p:spPr>
          <a:xfrm>
            <a:off x="3306445" y="914718"/>
            <a:ext cx="2667000" cy="4465637"/>
          </a:xfrm>
          <a:prstGeom prst="roundRect">
            <a:avLst>
              <a:gd fmla="val 20667" name="adj"/>
            </a:avLst>
          </a:prstGeom>
          <a:noFill/>
          <a:ln>
            <a:noFill/>
          </a:ln>
        </p:spPr>
      </p:sp>
      <p:sp>
        <p:nvSpPr>
          <p:cNvPr id="52" name="Google Shape;52;p5"/>
          <p:cNvSpPr/>
          <p:nvPr>
            <p:ph idx="3" type="pic"/>
          </p:nvPr>
        </p:nvSpPr>
        <p:spPr>
          <a:xfrm>
            <a:off x="6323965" y="914718"/>
            <a:ext cx="2667000" cy="4465637"/>
          </a:xfrm>
          <a:prstGeom prst="roundRect">
            <a:avLst>
              <a:gd fmla="val 20667" name="adj"/>
            </a:avLst>
          </a:prstGeom>
          <a:noFill/>
          <a:ln>
            <a:noFill/>
          </a:ln>
        </p:spPr>
      </p:sp>
      <p:sp>
        <p:nvSpPr>
          <p:cNvPr id="53" name="Google Shape;53;p5"/>
          <p:cNvSpPr/>
          <p:nvPr>
            <p:ph idx="4" type="pic"/>
          </p:nvPr>
        </p:nvSpPr>
        <p:spPr>
          <a:xfrm>
            <a:off x="9250045" y="914718"/>
            <a:ext cx="2667000" cy="4465637"/>
          </a:xfrm>
          <a:prstGeom prst="roundRect">
            <a:avLst>
              <a:gd fmla="val 20667"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54" name="Shape 54"/>
        <p:cNvGrpSpPr/>
        <p:nvPr/>
      </p:nvGrpSpPr>
      <p:grpSpPr>
        <a:xfrm>
          <a:off x="0" y="0"/>
          <a:ext cx="0" cy="0"/>
          <a:chOff x="0" y="0"/>
          <a:chExt cx="0" cy="0"/>
        </a:xfrm>
      </p:grpSpPr>
      <p:sp>
        <p:nvSpPr>
          <p:cNvPr id="55" name="Google Shape;55;p6"/>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6" name="Google Shape;56;p6"/>
          <p:cNvSpPr/>
          <p:nvPr>
            <p:ph idx="2" type="pic"/>
          </p:nvPr>
        </p:nvSpPr>
        <p:spPr>
          <a:xfrm>
            <a:off x="3413759" y="640398"/>
            <a:ext cx="2838958" cy="2788601"/>
          </a:xfrm>
          <a:prstGeom prst="roundRect">
            <a:avLst>
              <a:gd fmla="val 20667"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57" name="Shape 57"/>
        <p:cNvGrpSpPr/>
        <p:nvPr/>
      </p:nvGrpSpPr>
      <p:grpSpPr>
        <a:xfrm>
          <a:off x="0" y="0"/>
          <a:ext cx="0" cy="0"/>
          <a:chOff x="0" y="0"/>
          <a:chExt cx="0" cy="0"/>
        </a:xfrm>
      </p:grpSpPr>
      <p:sp>
        <p:nvSpPr>
          <p:cNvPr id="58" name="Google Shape;58;p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4.xml"/><Relationship Id="rId10" Type="http://schemas.openxmlformats.org/officeDocument/2006/relationships/slideLayout" Target="../slideLayouts/slideLayout3.xml"/><Relationship Id="rId13" Type="http://schemas.openxmlformats.org/officeDocument/2006/relationships/slideLayout" Target="../slideLayouts/slideLayout6.xml"/><Relationship Id="rId12" Type="http://schemas.openxmlformats.org/officeDocument/2006/relationships/slideLayout" Target="../slideLayouts/slideLayout5.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13.png"/><Relationship Id="rId4" Type="http://schemas.openxmlformats.org/officeDocument/2006/relationships/hyperlink" Target="https://slidesgratis.com/" TargetMode="External"/><Relationship Id="rId9" Type="http://schemas.openxmlformats.org/officeDocument/2006/relationships/slideLayout" Target="../slideLayouts/slideLayout2.xml"/><Relationship Id="rId14" Type="http://schemas.openxmlformats.org/officeDocument/2006/relationships/theme" Target="../theme/theme1.xml"/><Relationship Id="rId5" Type="http://schemas.openxmlformats.org/officeDocument/2006/relationships/image" Target="../media/image9.png"/><Relationship Id="rId6" Type="http://schemas.openxmlformats.org/officeDocument/2006/relationships/hyperlink" Target="http://ppthemes.com/" TargetMode="External"/><Relationship Id="rId7" Type="http://schemas.openxmlformats.org/officeDocument/2006/relationships/hyperlink" Target="https://slidesgratis.com/" TargetMode="External"/><Relationship Id="rId8"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p:nvPr/>
        </p:nvSpPr>
        <p:spPr>
          <a:xfrm>
            <a:off x="0" y="-1178145"/>
            <a:ext cx="12192000" cy="1160711"/>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ato Light"/>
              <a:ea typeface="Lato Light"/>
              <a:cs typeface="Lato Light"/>
              <a:sym typeface="Lato Light"/>
            </a:endParaRPr>
          </a:p>
        </p:txBody>
      </p:sp>
      <p:sp>
        <p:nvSpPr>
          <p:cNvPr id="11" name="Google Shape;11;p1"/>
          <p:cNvSpPr txBox="1"/>
          <p:nvPr/>
        </p:nvSpPr>
        <p:spPr>
          <a:xfrm>
            <a:off x="1753900" y="-905770"/>
            <a:ext cx="32817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lt1"/>
                </a:solidFill>
                <a:latin typeface="Lato Light"/>
                <a:ea typeface="Lato Light"/>
                <a:cs typeface="Lato Light"/>
                <a:sym typeface="Lato Light"/>
                <a:hlinkClick r:id="rId1">
                  <a:extLst>
                    <a:ext uri="{A12FA001-AC4F-418D-AE19-62706E023703}">
                      <ahyp:hlinkClr val="tx"/>
                    </a:ext>
                  </a:extLst>
                </a:hlinkClick>
              </a:rPr>
              <a:t>http://ppthemes.com/</a:t>
            </a:r>
            <a:endParaRPr sz="1800">
              <a:solidFill>
                <a:schemeClr val="lt1"/>
              </a:solidFill>
              <a:latin typeface="Lato Light"/>
              <a:ea typeface="Lato Light"/>
              <a:cs typeface="Lato Light"/>
              <a:sym typeface="Lato Light"/>
            </a:endParaRPr>
          </a:p>
          <a:p>
            <a:pPr indent="0" lvl="0" marL="0" marR="0" rtl="0" algn="l">
              <a:spcBef>
                <a:spcPts val="0"/>
              </a:spcBef>
              <a:spcAft>
                <a:spcPts val="0"/>
              </a:spcAft>
              <a:buNone/>
            </a:pPr>
            <a:r>
              <a:rPr lang="en-US" sz="1800" u="sng">
                <a:solidFill>
                  <a:schemeClr val="lt1"/>
                </a:solidFill>
                <a:latin typeface="Lato Light"/>
                <a:ea typeface="Lato Light"/>
                <a:cs typeface="Lato Light"/>
                <a:sym typeface="Lato Light"/>
                <a:hlinkClick r:id="rId2">
                  <a:extLst>
                    <a:ext uri="{A12FA001-AC4F-418D-AE19-62706E023703}">
                      <ahyp:hlinkClr val="tx"/>
                    </a:ext>
                  </a:extLst>
                </a:hlinkClick>
              </a:rPr>
              <a:t>http://shopping.ppthemes.com/</a:t>
            </a:r>
            <a:r>
              <a:rPr lang="en-US" sz="1800">
                <a:solidFill>
                  <a:schemeClr val="lt1"/>
                </a:solidFill>
                <a:latin typeface="Lato Light"/>
                <a:ea typeface="Lato Light"/>
                <a:cs typeface="Lato Light"/>
                <a:sym typeface="Lato Light"/>
              </a:rPr>
              <a:t> </a:t>
            </a:r>
            <a:endParaRPr/>
          </a:p>
        </p:txBody>
      </p:sp>
      <p:pic>
        <p:nvPicPr>
          <p:cNvPr id="12" name="Google Shape;12;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3" name="Google Shape;13;p1"/>
          <p:cNvSpPr txBox="1"/>
          <p:nvPr/>
        </p:nvSpPr>
        <p:spPr>
          <a:xfrm>
            <a:off x="8659820" y="-645106"/>
            <a:ext cx="26597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Lato Light"/>
                <a:ea typeface="Lato Light"/>
                <a:cs typeface="Lato Light"/>
                <a:sym typeface="Lato Light"/>
                <a:hlinkClick r:id="rId4">
                  <a:extLst>
                    <a:ext uri="{A12FA001-AC4F-418D-AE19-62706E023703}">
                      <ahyp:hlinkClr val="tx"/>
                    </a:ext>
                  </a:extLst>
                </a:hlinkClick>
              </a:rPr>
              <a:t>https://slidesgratis.com/</a:t>
            </a:r>
            <a:r>
              <a:rPr lang="en-US" sz="1800">
                <a:solidFill>
                  <a:schemeClr val="lt1"/>
                </a:solidFill>
                <a:latin typeface="Lato Light"/>
                <a:ea typeface="Lato Light"/>
                <a:cs typeface="Lato Light"/>
                <a:sym typeface="Lato Light"/>
              </a:rPr>
              <a:t> </a:t>
            </a:r>
            <a:endParaRPr/>
          </a:p>
        </p:txBody>
      </p:sp>
      <p:pic>
        <p:nvPicPr>
          <p:cNvPr id="14" name="Google Shape;14;p1"/>
          <p:cNvPicPr preferRelativeResize="0"/>
          <p:nvPr/>
        </p:nvPicPr>
        <p:blipFill rotWithShape="1">
          <a:blip r:embed="rId5">
            <a:alphaModFix/>
          </a:blip>
          <a:srcRect b="30833" l="0" r="12614" t="26389"/>
          <a:stretch/>
        </p:blipFill>
        <p:spPr>
          <a:xfrm>
            <a:off x="321364" y="-974539"/>
            <a:ext cx="1337946" cy="654972"/>
          </a:xfrm>
          <a:prstGeom prst="rect">
            <a:avLst/>
          </a:prstGeom>
          <a:noFill/>
          <a:ln>
            <a:noFill/>
          </a:ln>
        </p:spPr>
      </p:pic>
      <p:sp>
        <p:nvSpPr>
          <p:cNvPr id="15" name="Google Shape;15;p1"/>
          <p:cNvSpPr/>
          <p:nvPr/>
        </p:nvSpPr>
        <p:spPr>
          <a:xfrm>
            <a:off x="159026" y="-1178145"/>
            <a:ext cx="12032974" cy="1160711"/>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 name="Google Shape;16;p1"/>
          <p:cNvSpPr txBox="1"/>
          <p:nvPr/>
        </p:nvSpPr>
        <p:spPr>
          <a:xfrm>
            <a:off x="1753900" y="-801102"/>
            <a:ext cx="304602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lt1"/>
                </a:solidFill>
                <a:latin typeface="Lato Light"/>
                <a:ea typeface="Lato Light"/>
                <a:cs typeface="Lato Light"/>
                <a:sym typeface="Lato Light"/>
                <a:hlinkClick r:id="rId6">
                  <a:extLst>
                    <a:ext uri="{A12FA001-AC4F-418D-AE19-62706E023703}">
                      <ahyp:hlinkClr val="tx"/>
                    </a:ext>
                  </a:extLst>
                </a:hlinkClick>
              </a:rPr>
              <a:t>http://ppthemes.com/</a:t>
            </a:r>
            <a:endParaRPr sz="2400">
              <a:solidFill>
                <a:schemeClr val="lt1"/>
              </a:solidFill>
              <a:latin typeface="Lato Light"/>
              <a:ea typeface="Lato Light"/>
              <a:cs typeface="Lato Light"/>
              <a:sym typeface="Lato Light"/>
            </a:endParaRPr>
          </a:p>
          <a:p>
            <a:pPr indent="0" lvl="0" marL="0" marR="0" rtl="0" algn="l">
              <a:spcBef>
                <a:spcPts val="0"/>
              </a:spcBef>
              <a:spcAft>
                <a:spcPts val="0"/>
              </a:spcAft>
              <a:buNone/>
            </a:pPr>
            <a:r>
              <a:t/>
            </a:r>
            <a:endParaRPr sz="2400">
              <a:solidFill>
                <a:schemeClr val="lt1"/>
              </a:solidFill>
              <a:latin typeface="Lato Light"/>
              <a:ea typeface="Lato Light"/>
              <a:cs typeface="Lato Light"/>
              <a:sym typeface="Lato Light"/>
            </a:endParaRPr>
          </a:p>
        </p:txBody>
      </p:sp>
      <p:pic>
        <p:nvPicPr>
          <p:cNvPr id="17" name="Google Shape;17;p1"/>
          <p:cNvPicPr preferRelativeResize="0"/>
          <p:nvPr/>
        </p:nvPicPr>
        <p:blipFill rotWithShape="1">
          <a:blip r:embed="rId3">
            <a:alphaModFix/>
          </a:blip>
          <a:srcRect b="0" l="0" r="0" t="0"/>
          <a:stretch/>
        </p:blipFill>
        <p:spPr>
          <a:xfrm>
            <a:off x="7009453" y="-1083156"/>
            <a:ext cx="1555777" cy="970735"/>
          </a:xfrm>
          <a:prstGeom prst="rect">
            <a:avLst/>
          </a:prstGeom>
          <a:noFill/>
          <a:ln>
            <a:noFill/>
          </a:ln>
        </p:spPr>
      </p:pic>
      <p:sp>
        <p:nvSpPr>
          <p:cNvPr id="18" name="Google Shape;18;p1"/>
          <p:cNvSpPr txBox="1"/>
          <p:nvPr/>
        </p:nvSpPr>
        <p:spPr>
          <a:xfrm>
            <a:off x="8611845" y="-771308"/>
            <a:ext cx="34211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lt1"/>
                </a:solidFill>
                <a:latin typeface="Lato Light"/>
                <a:ea typeface="Lato Light"/>
                <a:cs typeface="Lato Light"/>
                <a:sym typeface="Lato Light"/>
                <a:hlinkClick r:id="rId7">
                  <a:extLst>
                    <a:ext uri="{A12FA001-AC4F-418D-AE19-62706E023703}">
                      <ahyp:hlinkClr val="tx"/>
                    </a:ext>
                  </a:extLst>
                </a:hlinkClick>
              </a:rPr>
              <a:t>https://slidesgratis.com/</a:t>
            </a:r>
            <a:r>
              <a:rPr lang="en-US" sz="2400">
                <a:solidFill>
                  <a:schemeClr val="lt1"/>
                </a:solidFill>
                <a:latin typeface="Lato Light"/>
                <a:ea typeface="Lato Light"/>
                <a:cs typeface="Lato Light"/>
                <a:sym typeface="Lato Light"/>
              </a:rPr>
              <a:t> </a:t>
            </a:r>
            <a:endParaRPr/>
          </a:p>
        </p:txBody>
      </p:sp>
      <p:pic>
        <p:nvPicPr>
          <p:cNvPr id="19" name="Google Shape;19;p1"/>
          <p:cNvPicPr preferRelativeResize="0"/>
          <p:nvPr/>
        </p:nvPicPr>
        <p:blipFill rotWithShape="1">
          <a:blip r:embed="rId5">
            <a:alphaModFix/>
          </a:blip>
          <a:srcRect b="30833" l="0" r="12614" t="26389"/>
          <a:stretch/>
        </p:blipFill>
        <p:spPr>
          <a:xfrm>
            <a:off x="321364" y="-974539"/>
            <a:ext cx="1337946" cy="6549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8"/>
    <p:sldLayoutId id="2147483649" r:id="rId9"/>
    <p:sldLayoutId id="2147483650" r:id="rId10"/>
    <p:sldLayoutId id="2147483651" r:id="rId11"/>
    <p:sldLayoutId id="2147483652" r:id="rId12"/>
    <p:sldLayoutId id="2147483653"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2.jpg"/><Relationship Id="rId13" Type="http://schemas.openxmlformats.org/officeDocument/2006/relationships/image" Target="../media/image10.jpg"/><Relationship Id="rId12"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4.jpg"/><Relationship Id="rId9" Type="http://schemas.openxmlformats.org/officeDocument/2006/relationships/image" Target="../media/image6.jpg"/><Relationship Id="rId15" Type="http://schemas.openxmlformats.org/officeDocument/2006/relationships/image" Target="../media/image4.jpg"/><Relationship Id="rId14" Type="http://schemas.openxmlformats.org/officeDocument/2006/relationships/image" Target="../media/image18.jpg"/><Relationship Id="rId17" Type="http://schemas.openxmlformats.org/officeDocument/2006/relationships/image" Target="../media/image11.jpg"/><Relationship Id="rId16" Type="http://schemas.openxmlformats.org/officeDocument/2006/relationships/image" Target="../media/image1.jpg"/><Relationship Id="rId5" Type="http://schemas.openxmlformats.org/officeDocument/2006/relationships/image" Target="../media/image5.jpg"/><Relationship Id="rId19" Type="http://schemas.openxmlformats.org/officeDocument/2006/relationships/slide" Target="/ppt/slides/slide2.xml"/><Relationship Id="rId6" Type="http://schemas.openxmlformats.org/officeDocument/2006/relationships/image" Target="../media/image7.jpg"/><Relationship Id="rId18" Type="http://schemas.openxmlformats.org/officeDocument/2006/relationships/image" Target="../media/image20.png"/><Relationship Id="rId7" Type="http://schemas.openxmlformats.org/officeDocument/2006/relationships/image" Target="../media/image3.jpg"/><Relationship Id="rId8" Type="http://schemas.openxmlformats.org/officeDocument/2006/relationships/image" Target="../media/image31.jpg"/></Relationships>
</file>

<file path=ppt/slides/_rels/slide10.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10.xml"/><Relationship Id="rId6" Type="http://schemas.openxmlformats.org/officeDocument/2006/relationships/image" Target="../media/image53.png"/><Relationship Id="rId18" Type="http://schemas.openxmlformats.org/officeDocument/2006/relationships/image" Target="../media/image49.png"/><Relationship Id="rId7" Type="http://schemas.openxmlformats.org/officeDocument/2006/relationships/slide" Target="/ppt/slides/slide4.xml"/><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11.xml"/><Relationship Id="rId6" Type="http://schemas.openxmlformats.org/officeDocument/2006/relationships/image" Target="../media/image53.png"/><Relationship Id="rId18" Type="http://schemas.openxmlformats.org/officeDocument/2006/relationships/image" Target="../media/image57.png"/><Relationship Id="rId7" Type="http://schemas.openxmlformats.org/officeDocument/2006/relationships/slide" Target="/ppt/slides/slide4.xml"/><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12.xml"/><Relationship Id="rId19" Type="http://schemas.openxmlformats.org/officeDocument/2006/relationships/image" Target="../media/image69.png"/><Relationship Id="rId6" Type="http://schemas.openxmlformats.org/officeDocument/2006/relationships/image" Target="../media/image53.png"/><Relationship Id="rId18" Type="http://schemas.openxmlformats.org/officeDocument/2006/relationships/image" Target="../media/image55.png"/><Relationship Id="rId7" Type="http://schemas.openxmlformats.org/officeDocument/2006/relationships/slide" Target="/ppt/slides/slide4.xml"/><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50.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8.xml"/><Relationship Id="rId19" Type="http://schemas.openxmlformats.org/officeDocument/2006/relationships/image" Target="../media/image47.png"/><Relationship Id="rId6" Type="http://schemas.openxmlformats.org/officeDocument/2006/relationships/image" Target="../media/image16.png"/><Relationship Id="rId18" Type="http://schemas.openxmlformats.org/officeDocument/2006/relationships/image" Target="../media/image52.png"/><Relationship Id="rId7" Type="http://schemas.openxmlformats.org/officeDocument/2006/relationships/slide" Target="/ppt/slides/slide4.xml"/><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24.png"/><Relationship Id="rId10" Type="http://schemas.openxmlformats.org/officeDocument/2006/relationships/image" Target="../media/image32.png"/><Relationship Id="rId13" Type="http://schemas.openxmlformats.org/officeDocument/2006/relationships/image" Target="../media/image20.png"/><Relationship Id="rId12" Type="http://schemas.openxmlformats.org/officeDocument/2006/relationships/slide" Target="/ppt/slides/slide1.xml"/><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3.xml"/><Relationship Id="rId15" Type="http://schemas.openxmlformats.org/officeDocument/2006/relationships/slide" Target="/ppt/slides/slide6.xml"/><Relationship Id="rId14" Type="http://schemas.openxmlformats.org/officeDocument/2006/relationships/hyperlink" Target="https://colab.research.google.com/drive/1YEBXj4OPSIFRmhYNDDVxPPMdijJb8yL5?usp=share_link" TargetMode="External"/><Relationship Id="rId17" Type="http://schemas.openxmlformats.org/officeDocument/2006/relationships/slide" Target="/ppt/slides/slide14.xml"/><Relationship Id="rId16" Type="http://schemas.openxmlformats.org/officeDocument/2006/relationships/image" Target="../media/image27.png"/><Relationship Id="rId5" Type="http://schemas.openxmlformats.org/officeDocument/2006/relationships/slide" Target="/ppt/slides/slide8.xml"/><Relationship Id="rId19" Type="http://schemas.openxmlformats.org/officeDocument/2006/relationships/image" Target="../media/image47.png"/><Relationship Id="rId6" Type="http://schemas.openxmlformats.org/officeDocument/2006/relationships/image" Target="../media/image16.png"/><Relationship Id="rId18" Type="http://schemas.openxmlformats.org/officeDocument/2006/relationships/image" Target="../media/image50.png"/><Relationship Id="rId7" Type="http://schemas.openxmlformats.org/officeDocument/2006/relationships/slide" Target="/ppt/slides/slide4.xml"/><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20" Type="http://schemas.openxmlformats.org/officeDocument/2006/relationships/image" Target="../media/image65.png"/><Relationship Id="rId11" Type="http://schemas.openxmlformats.org/officeDocument/2006/relationships/image" Target="../media/image24.png"/><Relationship Id="rId10" Type="http://schemas.openxmlformats.org/officeDocument/2006/relationships/image" Target="../media/image32.png"/><Relationship Id="rId21" Type="http://schemas.openxmlformats.org/officeDocument/2006/relationships/image" Target="../media/image68.png"/><Relationship Id="rId13" Type="http://schemas.openxmlformats.org/officeDocument/2006/relationships/image" Target="../media/image20.png"/><Relationship Id="rId12" Type="http://schemas.openxmlformats.org/officeDocument/2006/relationships/slide" Target="/ppt/slides/slide1.xml"/><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3.xml"/><Relationship Id="rId15" Type="http://schemas.openxmlformats.org/officeDocument/2006/relationships/image" Target="../media/image27.png"/><Relationship Id="rId14" Type="http://schemas.openxmlformats.org/officeDocument/2006/relationships/slide" Target="/ppt/slides/slide6.xml"/><Relationship Id="rId17" Type="http://schemas.openxmlformats.org/officeDocument/2006/relationships/image" Target="../media/image50.png"/><Relationship Id="rId16" Type="http://schemas.openxmlformats.org/officeDocument/2006/relationships/slide" Target="/ppt/slides/slide15.xml"/><Relationship Id="rId5" Type="http://schemas.openxmlformats.org/officeDocument/2006/relationships/slide" Target="/ppt/slides/slide8.xml"/><Relationship Id="rId19" Type="http://schemas.openxmlformats.org/officeDocument/2006/relationships/image" Target="../media/image46.png"/><Relationship Id="rId6" Type="http://schemas.openxmlformats.org/officeDocument/2006/relationships/image" Target="../media/image16.png"/><Relationship Id="rId18" Type="http://schemas.openxmlformats.org/officeDocument/2006/relationships/image" Target="../media/image47.png"/><Relationship Id="rId7" Type="http://schemas.openxmlformats.org/officeDocument/2006/relationships/slide" Target="/ppt/slides/slide4.xml"/><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20" Type="http://schemas.openxmlformats.org/officeDocument/2006/relationships/image" Target="../media/image59.png"/><Relationship Id="rId11" Type="http://schemas.openxmlformats.org/officeDocument/2006/relationships/slide" Target="/ppt/slides/slide3.xml"/><Relationship Id="rId10" Type="http://schemas.openxmlformats.org/officeDocument/2006/relationships/image" Target="../media/image15.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27.png"/><Relationship Id="rId16" Type="http://schemas.openxmlformats.org/officeDocument/2006/relationships/slide" Target="/ppt/slides/slide6.xml"/><Relationship Id="rId5" Type="http://schemas.openxmlformats.org/officeDocument/2006/relationships/slide" Target="/ppt/slides/slide2.xml"/><Relationship Id="rId19" Type="http://schemas.openxmlformats.org/officeDocument/2006/relationships/image" Target="../media/image50.png"/><Relationship Id="rId6" Type="http://schemas.openxmlformats.org/officeDocument/2006/relationships/image" Target="../media/image35.png"/><Relationship Id="rId18" Type="http://schemas.openxmlformats.org/officeDocument/2006/relationships/slide" Target="/ppt/slides/slide16.xml"/><Relationship Id="rId7" Type="http://schemas.openxmlformats.org/officeDocument/2006/relationships/slide" Target="/ppt/slides/slide8.xml"/><Relationship Id="rId8" Type="http://schemas.openxmlformats.org/officeDocument/2006/relationships/image" Target="../media/image16.png"/></Relationships>
</file>

<file path=ppt/slides/_rels/slide17.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5.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27.png"/><Relationship Id="rId16" Type="http://schemas.openxmlformats.org/officeDocument/2006/relationships/slide" Target="/ppt/slides/slide6.xml"/><Relationship Id="rId5" Type="http://schemas.openxmlformats.org/officeDocument/2006/relationships/slide" Target="/ppt/slides/slide2.xml"/><Relationship Id="rId19" Type="http://schemas.openxmlformats.org/officeDocument/2006/relationships/image" Target="../media/image50.png"/><Relationship Id="rId6" Type="http://schemas.openxmlformats.org/officeDocument/2006/relationships/image" Target="../media/image35.png"/><Relationship Id="rId18" Type="http://schemas.openxmlformats.org/officeDocument/2006/relationships/slide" Target="/ppt/slides/slide17.xml"/><Relationship Id="rId7" Type="http://schemas.openxmlformats.org/officeDocument/2006/relationships/slide" Target="/ppt/slides/slide8.xml"/><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15.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27.png"/><Relationship Id="rId16" Type="http://schemas.openxmlformats.org/officeDocument/2006/relationships/slide" Target="/ppt/slides/slide6.xml"/><Relationship Id="rId5" Type="http://schemas.openxmlformats.org/officeDocument/2006/relationships/slide" Target="/ppt/slides/slide2.xml"/><Relationship Id="rId19" Type="http://schemas.openxmlformats.org/officeDocument/2006/relationships/image" Target="../media/image50.png"/><Relationship Id="rId6" Type="http://schemas.openxmlformats.org/officeDocument/2006/relationships/image" Target="../media/image35.png"/><Relationship Id="rId18" Type="http://schemas.openxmlformats.org/officeDocument/2006/relationships/slide" Target="/ppt/slides/slide18.xml"/><Relationship Id="rId7" Type="http://schemas.openxmlformats.org/officeDocument/2006/relationships/slide" Target="/ppt/slides/slide8.xml"/><Relationship Id="rId8" Type="http://schemas.openxmlformats.org/officeDocument/2006/relationships/image" Target="../media/image16.png"/></Relationships>
</file>

<file path=ppt/slides/_rels/slide19.xml.rels><?xml version="1.0" encoding="UTF-8" standalone="yes"?><Relationships xmlns="http://schemas.openxmlformats.org/package/2006/relationships"><Relationship Id="rId20" Type="http://schemas.openxmlformats.org/officeDocument/2006/relationships/image" Target="../media/image56.jpg"/><Relationship Id="rId11" Type="http://schemas.openxmlformats.org/officeDocument/2006/relationships/slide" Target="/ppt/slides/slide3.xml"/><Relationship Id="rId10" Type="http://schemas.openxmlformats.org/officeDocument/2006/relationships/image" Target="../media/image15.png"/><Relationship Id="rId21" Type="http://schemas.openxmlformats.org/officeDocument/2006/relationships/image" Target="../media/image67.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27.png"/><Relationship Id="rId16" Type="http://schemas.openxmlformats.org/officeDocument/2006/relationships/slide" Target="/ppt/slides/slide6.xml"/><Relationship Id="rId5" Type="http://schemas.openxmlformats.org/officeDocument/2006/relationships/slide" Target="/ppt/slides/slide2.xml"/><Relationship Id="rId19" Type="http://schemas.openxmlformats.org/officeDocument/2006/relationships/image" Target="../media/image50.png"/><Relationship Id="rId6" Type="http://schemas.openxmlformats.org/officeDocument/2006/relationships/image" Target="../media/image35.png"/><Relationship Id="rId18" Type="http://schemas.openxmlformats.org/officeDocument/2006/relationships/slide" Target="/ppt/slides/slide19.xml"/><Relationship Id="rId7" Type="http://schemas.openxmlformats.org/officeDocument/2006/relationships/slide" Target="/ppt/slides/slide8.xml"/><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image" Target="../media/image15.png"/><Relationship Id="rId13" Type="http://schemas.openxmlformats.org/officeDocument/2006/relationships/slide" Target="/ppt/slides/slide3.xml"/><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image" Target="../media/image20.png"/><Relationship Id="rId9" Type="http://schemas.openxmlformats.org/officeDocument/2006/relationships/slide" Target="/ppt/slides/slide4.xml"/><Relationship Id="rId15" Type="http://schemas.openxmlformats.org/officeDocument/2006/relationships/slide" Target="/ppt/slides/slide13.xml"/><Relationship Id="rId14" Type="http://schemas.openxmlformats.org/officeDocument/2006/relationships/image" Target="../media/image32.png"/><Relationship Id="rId17" Type="http://schemas.openxmlformats.org/officeDocument/2006/relationships/image" Target="../media/image24.png"/><Relationship Id="rId16" Type="http://schemas.openxmlformats.org/officeDocument/2006/relationships/image" Target="../media/image34.png"/><Relationship Id="rId5" Type="http://schemas.openxmlformats.org/officeDocument/2006/relationships/slide" Target="/ppt/slides/slide2.xml"/><Relationship Id="rId6" Type="http://schemas.openxmlformats.org/officeDocument/2006/relationships/image" Target="../media/image23.png"/><Relationship Id="rId18" Type="http://schemas.openxmlformats.org/officeDocument/2006/relationships/image" Target="../media/image11.jpg"/><Relationship Id="rId7" Type="http://schemas.openxmlformats.org/officeDocument/2006/relationships/slide" Target="/ppt/slides/slide8.xml"/><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20" Type="http://schemas.openxmlformats.org/officeDocument/2006/relationships/image" Target="../media/image50.png"/><Relationship Id="rId11" Type="http://schemas.openxmlformats.org/officeDocument/2006/relationships/slide" Target="/ppt/slides/slide3.xml"/><Relationship Id="rId10" Type="http://schemas.openxmlformats.org/officeDocument/2006/relationships/image" Target="../media/image15.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slide" Target="/ppt/slides/slide6.xml"/><Relationship Id="rId16" Type="http://schemas.openxmlformats.org/officeDocument/2006/relationships/image" Target="../media/image58.png"/><Relationship Id="rId5" Type="http://schemas.openxmlformats.org/officeDocument/2006/relationships/slide" Target="/ppt/slides/slide2.xml"/><Relationship Id="rId19" Type="http://schemas.openxmlformats.org/officeDocument/2006/relationships/slide" Target="/ppt/slides/slide20.xml"/><Relationship Id="rId6" Type="http://schemas.openxmlformats.org/officeDocument/2006/relationships/image" Target="../media/image35.png"/><Relationship Id="rId18" Type="http://schemas.openxmlformats.org/officeDocument/2006/relationships/image" Target="../media/image27.png"/><Relationship Id="rId7" Type="http://schemas.openxmlformats.org/officeDocument/2006/relationships/slide" Target="/ppt/slides/slide8.xml"/><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20" Type="http://schemas.openxmlformats.org/officeDocument/2006/relationships/image" Target="../media/image64.png"/><Relationship Id="rId11" Type="http://schemas.openxmlformats.org/officeDocument/2006/relationships/slide" Target="/ppt/slides/slide3.xml"/><Relationship Id="rId10" Type="http://schemas.openxmlformats.org/officeDocument/2006/relationships/image" Target="../media/image15.png"/><Relationship Id="rId13" Type="http://schemas.openxmlformats.org/officeDocument/2006/relationships/image" Target="../media/image24.png"/><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slide" Target="/ppt/slides/slide4.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27.png"/><Relationship Id="rId16" Type="http://schemas.openxmlformats.org/officeDocument/2006/relationships/slide" Target="/ppt/slides/slide6.xml"/><Relationship Id="rId5" Type="http://schemas.openxmlformats.org/officeDocument/2006/relationships/slide" Target="/ppt/slides/slide2.xml"/><Relationship Id="rId19" Type="http://schemas.openxmlformats.org/officeDocument/2006/relationships/image" Target="../media/image50.png"/><Relationship Id="rId6" Type="http://schemas.openxmlformats.org/officeDocument/2006/relationships/image" Target="../media/image35.png"/><Relationship Id="rId18" Type="http://schemas.openxmlformats.org/officeDocument/2006/relationships/slide" Target="/ppt/slides/slide21.xml"/><Relationship Id="rId7" Type="http://schemas.openxmlformats.org/officeDocument/2006/relationships/slide" Target="/ppt/slides/slide8.xml"/><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slide" Target="/ppt/slides/slide6.xml"/><Relationship Id="rId13" Type="http://schemas.openxmlformats.org/officeDocument/2006/relationships/image" Target="../media/image32.png"/><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slide" Target="/ppt/slides/slide2.xml"/><Relationship Id="rId9" Type="http://schemas.openxmlformats.org/officeDocument/2006/relationships/image" Target="../media/image15.png"/><Relationship Id="rId15" Type="http://schemas.openxmlformats.org/officeDocument/2006/relationships/image" Target="../media/image34.png"/><Relationship Id="rId14" Type="http://schemas.openxmlformats.org/officeDocument/2006/relationships/slide" Target="/ppt/slides/slide13.xml"/><Relationship Id="rId17" Type="http://schemas.openxmlformats.org/officeDocument/2006/relationships/image" Target="../media/image70.png"/><Relationship Id="rId16" Type="http://schemas.openxmlformats.org/officeDocument/2006/relationships/slide" Target="/ppt/slides/slide22.xml"/><Relationship Id="rId5" Type="http://schemas.openxmlformats.org/officeDocument/2006/relationships/image" Target="../media/image35.png"/><Relationship Id="rId19" Type="http://schemas.openxmlformats.org/officeDocument/2006/relationships/image" Target="../media/image20.png"/><Relationship Id="rId6" Type="http://schemas.openxmlformats.org/officeDocument/2006/relationships/slide" Target="/ppt/slides/slide8.xml"/><Relationship Id="rId18" Type="http://schemas.openxmlformats.org/officeDocument/2006/relationships/slide" Target="/ppt/slides/slide1.xml"/><Relationship Id="rId7" Type="http://schemas.openxmlformats.org/officeDocument/2006/relationships/image" Target="../media/image16.png"/><Relationship Id="rId8" Type="http://schemas.openxmlformats.org/officeDocument/2006/relationships/slide" Target="/ppt/slides/slide4.xml"/></Relationships>
</file>

<file path=ppt/slides/_rels/slide23.xml.rels><?xml version="1.0" encoding="UTF-8" standalone="yes"?><Relationships xmlns="http://schemas.openxmlformats.org/package/2006/relationships"><Relationship Id="rId20" Type="http://schemas.openxmlformats.org/officeDocument/2006/relationships/image" Target="../media/image66.png"/><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slide" Target="/ppt/slides/slide1.xml"/><Relationship Id="rId14" Type="http://schemas.openxmlformats.org/officeDocument/2006/relationships/image" Target="../media/image34.png"/><Relationship Id="rId17" Type="http://schemas.openxmlformats.org/officeDocument/2006/relationships/hyperlink" Target="https://tabsoft.co/3mhBuhZ" TargetMode="External"/><Relationship Id="rId16" Type="http://schemas.openxmlformats.org/officeDocument/2006/relationships/image" Target="../media/image20.png"/><Relationship Id="rId5" Type="http://schemas.openxmlformats.org/officeDocument/2006/relationships/slide" Target="/ppt/slides/slide8.xml"/><Relationship Id="rId19" Type="http://schemas.openxmlformats.org/officeDocument/2006/relationships/image" Target="../media/image60.png"/><Relationship Id="rId6" Type="http://schemas.openxmlformats.org/officeDocument/2006/relationships/image" Target="../media/image16.png"/><Relationship Id="rId18" Type="http://schemas.openxmlformats.org/officeDocument/2006/relationships/hyperlink" Target="https://public.tableau.com/views/TeamE_SpotifyDataset_RevoUPitchingDay/Dashboard1?:language=en-US&amp;:display_count=n&amp;:origin=viz_share_link" TargetMode="External"/><Relationship Id="rId7" Type="http://schemas.openxmlformats.org/officeDocument/2006/relationships/slide" Target="/ppt/slides/slide4.xml"/><Relationship Id="rId8" Type="http://schemas.openxmlformats.org/officeDocument/2006/relationships/image" Target="../media/image15.png"/></Relationships>
</file>

<file path=ppt/slides/_rels/slide24.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slide" Target="/ppt/slides/slide24.xml"/><Relationship Id="rId14" Type="http://schemas.openxmlformats.org/officeDocument/2006/relationships/image" Target="../media/image34.png"/><Relationship Id="rId17" Type="http://schemas.openxmlformats.org/officeDocument/2006/relationships/slide" Target="/ppt/slides/slide1.xml"/><Relationship Id="rId16" Type="http://schemas.openxmlformats.org/officeDocument/2006/relationships/image" Target="../media/image70.png"/><Relationship Id="rId5" Type="http://schemas.openxmlformats.org/officeDocument/2006/relationships/slide" Target="/ppt/slides/slide8.xml"/><Relationship Id="rId19" Type="http://schemas.openxmlformats.org/officeDocument/2006/relationships/hyperlink" Target="https://investors.spotify.com/home/default.aspx" TargetMode="External"/><Relationship Id="rId6" Type="http://schemas.openxmlformats.org/officeDocument/2006/relationships/image" Target="../media/image16.png"/><Relationship Id="rId18" Type="http://schemas.openxmlformats.org/officeDocument/2006/relationships/image" Target="../media/image20.png"/><Relationship Id="rId7" Type="http://schemas.openxmlformats.org/officeDocument/2006/relationships/slide" Target="/ppt/slides/slide4.xml"/><Relationship Id="rId8" Type="http://schemas.openxmlformats.org/officeDocument/2006/relationships/image" Target="../media/image15.png"/></Relationships>
</file>

<file path=ppt/slides/_rels/slide25.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2.jpg"/><Relationship Id="rId13" Type="http://schemas.openxmlformats.org/officeDocument/2006/relationships/image" Target="../media/image10.jpg"/><Relationship Id="rId12"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jpg"/><Relationship Id="rId4" Type="http://schemas.openxmlformats.org/officeDocument/2006/relationships/image" Target="../media/image14.jpg"/><Relationship Id="rId9" Type="http://schemas.openxmlformats.org/officeDocument/2006/relationships/image" Target="../media/image6.jpg"/><Relationship Id="rId15" Type="http://schemas.openxmlformats.org/officeDocument/2006/relationships/image" Target="../media/image4.jpg"/><Relationship Id="rId14" Type="http://schemas.openxmlformats.org/officeDocument/2006/relationships/image" Target="../media/image18.jpg"/><Relationship Id="rId17" Type="http://schemas.openxmlformats.org/officeDocument/2006/relationships/image" Target="../media/image11.jpg"/><Relationship Id="rId16" Type="http://schemas.openxmlformats.org/officeDocument/2006/relationships/image" Target="../media/image1.jpg"/><Relationship Id="rId5" Type="http://schemas.openxmlformats.org/officeDocument/2006/relationships/image" Target="../media/image5.jpg"/><Relationship Id="rId19" Type="http://schemas.openxmlformats.org/officeDocument/2006/relationships/slide" Target="/ppt/slides/slide2.xml"/><Relationship Id="rId6" Type="http://schemas.openxmlformats.org/officeDocument/2006/relationships/image" Target="../media/image7.jpg"/><Relationship Id="rId18" Type="http://schemas.openxmlformats.org/officeDocument/2006/relationships/image" Target="../media/image20.png"/><Relationship Id="rId7" Type="http://schemas.openxmlformats.org/officeDocument/2006/relationships/image" Target="../media/image3.jpg"/><Relationship Id="rId8" Type="http://schemas.openxmlformats.org/officeDocument/2006/relationships/image" Target="../media/image31.jpg"/></Relationships>
</file>

<file path=ppt/slides/_rels/slide3.xml.rels><?xml version="1.0" encoding="UTF-8" standalone="yes"?><Relationships xmlns="http://schemas.openxmlformats.org/package/2006/relationships"><Relationship Id="rId20" Type="http://schemas.openxmlformats.org/officeDocument/2006/relationships/image" Target="../media/image36.jpg"/><Relationship Id="rId11" Type="http://schemas.openxmlformats.org/officeDocument/2006/relationships/slide" Target="/ppt/slides/slide3.xml"/><Relationship Id="rId10" Type="http://schemas.openxmlformats.org/officeDocument/2006/relationships/image" Target="../media/image27.png"/><Relationship Id="rId21" Type="http://schemas.openxmlformats.org/officeDocument/2006/relationships/image" Target="../media/image61.jpg"/><Relationship Id="rId13" Type="http://schemas.openxmlformats.org/officeDocument/2006/relationships/slide" Target="/ppt/slides/slide13.xml"/><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8.xml"/><Relationship Id="rId19" Type="http://schemas.openxmlformats.org/officeDocument/2006/relationships/image" Target="../media/image41.jpg"/><Relationship Id="rId6" Type="http://schemas.openxmlformats.org/officeDocument/2006/relationships/image" Target="../media/image16.png"/><Relationship Id="rId18" Type="http://schemas.openxmlformats.org/officeDocument/2006/relationships/image" Target="../media/image38.jpg"/><Relationship Id="rId7" Type="http://schemas.openxmlformats.org/officeDocument/2006/relationships/slide" Target="/ppt/slides/slide4.xml"/><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8.xml"/><Relationship Id="rId19" Type="http://schemas.openxmlformats.org/officeDocument/2006/relationships/image" Target="../media/image43.png"/><Relationship Id="rId6" Type="http://schemas.openxmlformats.org/officeDocument/2006/relationships/image" Target="../media/image16.png"/><Relationship Id="rId18" Type="http://schemas.openxmlformats.org/officeDocument/2006/relationships/image" Target="../media/image56.jpg"/><Relationship Id="rId7" Type="http://schemas.openxmlformats.org/officeDocument/2006/relationships/slide" Target="/ppt/slides/slide4.xml"/><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slide" Target="/ppt/slides/slide13.xml"/><Relationship Id="rId10" Type="http://schemas.openxmlformats.org/officeDocument/2006/relationships/image" Target="../media/image32.png"/><Relationship Id="rId13" Type="http://schemas.openxmlformats.org/officeDocument/2006/relationships/image" Target="../media/image24.png"/><Relationship Id="rId12"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3.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46.png"/><Relationship Id="rId16" Type="http://schemas.openxmlformats.org/officeDocument/2006/relationships/image" Target="../media/image47.png"/><Relationship Id="rId5" Type="http://schemas.openxmlformats.org/officeDocument/2006/relationships/slide" Target="/ppt/slides/slide8.xml"/><Relationship Id="rId19" Type="http://schemas.openxmlformats.org/officeDocument/2006/relationships/slide" Target="/ppt/slides/slide5.xml"/><Relationship Id="rId6" Type="http://schemas.openxmlformats.org/officeDocument/2006/relationships/image" Target="../media/image16.png"/><Relationship Id="rId18" Type="http://schemas.openxmlformats.org/officeDocument/2006/relationships/image" Target="../media/image40.png"/><Relationship Id="rId7" Type="http://schemas.openxmlformats.org/officeDocument/2006/relationships/slide" Target="/ppt/slides/slide6.xml"/><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20" Type="http://schemas.openxmlformats.org/officeDocument/2006/relationships/slide" Target="/ppt/slides/slide6.xml"/><Relationship Id="rId11" Type="http://schemas.openxmlformats.org/officeDocument/2006/relationships/image" Target="../media/image24.png"/><Relationship Id="rId10" Type="http://schemas.openxmlformats.org/officeDocument/2006/relationships/image" Target="../media/image34.png"/><Relationship Id="rId21" Type="http://schemas.openxmlformats.org/officeDocument/2006/relationships/image" Target="../media/image27.png"/><Relationship Id="rId13" Type="http://schemas.openxmlformats.org/officeDocument/2006/relationships/image" Target="../media/image20.png"/><Relationship Id="rId12" Type="http://schemas.openxmlformats.org/officeDocument/2006/relationships/slide" Target="/ppt/slides/slide1.xml"/><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13.xml"/><Relationship Id="rId15" Type="http://schemas.openxmlformats.org/officeDocument/2006/relationships/image" Target="../media/image47.png"/><Relationship Id="rId14" Type="http://schemas.openxmlformats.org/officeDocument/2006/relationships/hyperlink" Target="https://www.kaggle.com/datasets/pepepython/spotify-huge-database-daily-charts-over-3-years" TargetMode="External"/><Relationship Id="rId17" Type="http://schemas.openxmlformats.org/officeDocument/2006/relationships/image" Target="../media/image45.png"/><Relationship Id="rId16" Type="http://schemas.openxmlformats.org/officeDocument/2006/relationships/image" Target="../media/image46.png"/><Relationship Id="rId5" Type="http://schemas.openxmlformats.org/officeDocument/2006/relationships/slide" Target="/ppt/slides/slide8.xml"/><Relationship Id="rId19" Type="http://schemas.openxmlformats.org/officeDocument/2006/relationships/image" Target="../media/image39.png"/><Relationship Id="rId6" Type="http://schemas.openxmlformats.org/officeDocument/2006/relationships/image" Target="../media/image16.png"/><Relationship Id="rId18" Type="http://schemas.openxmlformats.org/officeDocument/2006/relationships/slide" Target="/ppt/slides/slide6.xml"/><Relationship Id="rId7" Type="http://schemas.openxmlformats.org/officeDocument/2006/relationships/slide" Target="/ppt/slides/slide3.xml"/><Relationship Id="rId8" Type="http://schemas.openxmlformats.org/officeDocument/2006/relationships/image" Target="../media/image32.png"/></Relationships>
</file>

<file path=ppt/slides/_rels/slide7.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48.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7.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8.xml"/><Relationship Id="rId19" Type="http://schemas.openxmlformats.org/officeDocument/2006/relationships/image" Target="../media/image46.png"/><Relationship Id="rId6" Type="http://schemas.openxmlformats.org/officeDocument/2006/relationships/image" Target="../media/image16.png"/><Relationship Id="rId18" Type="http://schemas.openxmlformats.org/officeDocument/2006/relationships/image" Target="../media/image47.png"/><Relationship Id="rId7" Type="http://schemas.openxmlformats.org/officeDocument/2006/relationships/slide" Target="/ppt/slides/slide4.xml"/><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20" Type="http://schemas.openxmlformats.org/officeDocument/2006/relationships/image" Target="../media/image16.png"/><Relationship Id="rId11" Type="http://schemas.openxmlformats.org/officeDocument/2006/relationships/slide" Target="/ppt/slides/slide13.xml"/><Relationship Id="rId22" Type="http://schemas.openxmlformats.org/officeDocument/2006/relationships/image" Target="../media/image48.png"/><Relationship Id="rId10" Type="http://schemas.openxmlformats.org/officeDocument/2006/relationships/image" Target="../media/image32.png"/><Relationship Id="rId21" Type="http://schemas.openxmlformats.org/officeDocument/2006/relationships/slide" Target="/ppt/slides/slide8.xml"/><Relationship Id="rId13" Type="http://schemas.openxmlformats.org/officeDocument/2006/relationships/image" Target="../media/image24.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3.xml"/><Relationship Id="rId15" Type="http://schemas.openxmlformats.org/officeDocument/2006/relationships/image" Target="../media/image20.png"/><Relationship Id="rId14" Type="http://schemas.openxmlformats.org/officeDocument/2006/relationships/slide" Target="/ppt/slides/slide1.xml"/><Relationship Id="rId17" Type="http://schemas.openxmlformats.org/officeDocument/2006/relationships/image" Target="../media/image47.png"/><Relationship Id="rId16" Type="http://schemas.openxmlformats.org/officeDocument/2006/relationships/image" Target="../media/image51.png"/><Relationship Id="rId5" Type="http://schemas.openxmlformats.org/officeDocument/2006/relationships/slide" Target="/ppt/slides/slide8.xml"/><Relationship Id="rId19" Type="http://schemas.openxmlformats.org/officeDocument/2006/relationships/slide" Target="/ppt/slides/slide8.xml"/><Relationship Id="rId6" Type="http://schemas.openxmlformats.org/officeDocument/2006/relationships/image" Target="../media/image53.png"/><Relationship Id="rId18" Type="http://schemas.openxmlformats.org/officeDocument/2006/relationships/image" Target="../media/image46.png"/><Relationship Id="rId7" Type="http://schemas.openxmlformats.org/officeDocument/2006/relationships/slide" Target="/ppt/slides/slide4.xml"/><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image" Target="../media/image27.png"/><Relationship Id="rId13" Type="http://schemas.openxmlformats.org/officeDocument/2006/relationships/slide" Target="/ppt/slides/slide13.xml"/><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image" Target="../media/image35.png"/><Relationship Id="rId9" Type="http://schemas.openxmlformats.org/officeDocument/2006/relationships/slide" Target="/ppt/slides/slide6.xml"/><Relationship Id="rId15" Type="http://schemas.openxmlformats.org/officeDocument/2006/relationships/image" Target="../media/image24.png"/><Relationship Id="rId14" Type="http://schemas.openxmlformats.org/officeDocument/2006/relationships/image" Target="../media/image34.png"/><Relationship Id="rId17" Type="http://schemas.openxmlformats.org/officeDocument/2006/relationships/image" Target="../media/image20.png"/><Relationship Id="rId16" Type="http://schemas.openxmlformats.org/officeDocument/2006/relationships/slide" Target="/ppt/slides/slide1.xml"/><Relationship Id="rId5" Type="http://schemas.openxmlformats.org/officeDocument/2006/relationships/slide" Target="/ppt/slides/slide9.xml"/><Relationship Id="rId19" Type="http://schemas.openxmlformats.org/officeDocument/2006/relationships/image" Target="../media/image46.png"/><Relationship Id="rId6" Type="http://schemas.openxmlformats.org/officeDocument/2006/relationships/image" Target="../media/image53.png"/><Relationship Id="rId18" Type="http://schemas.openxmlformats.org/officeDocument/2006/relationships/image" Target="../media/image47.png"/><Relationship Id="rId7" Type="http://schemas.openxmlformats.org/officeDocument/2006/relationships/slide" Target="/ppt/slides/slide4.xml"/><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8"/>
          <p:cNvSpPr/>
          <p:nvPr/>
        </p:nvSpPr>
        <p:spPr>
          <a:xfrm>
            <a:off x="0" y="-1168450"/>
            <a:ext cx="12192000" cy="716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ph idx="2" type="pic"/>
          </p:nvPr>
        </p:nvPicPr>
        <p:blipFill rotWithShape="1">
          <a:blip r:embed="rId3">
            <a:alphaModFix/>
          </a:blip>
          <a:srcRect b="18234" l="0" r="0" t="18233"/>
          <a:stretch/>
        </p:blipFill>
        <p:spPr>
          <a:xfrm>
            <a:off x="411480" y="304164"/>
            <a:ext cx="1751447" cy="1753235"/>
          </a:xfrm>
          <a:prstGeom prst="ellipse">
            <a:avLst/>
          </a:prstGeom>
          <a:noFill/>
          <a:ln>
            <a:noFill/>
          </a:ln>
        </p:spPr>
      </p:pic>
      <p:pic>
        <p:nvPicPr>
          <p:cNvPr id="65" name="Google Shape;65;p8"/>
          <p:cNvPicPr preferRelativeResize="0"/>
          <p:nvPr>
            <p:ph idx="3" type="pic"/>
          </p:nvPr>
        </p:nvPicPr>
        <p:blipFill rotWithShape="1">
          <a:blip r:embed="rId4">
            <a:alphaModFix/>
          </a:blip>
          <a:srcRect b="0" l="22025" r="22025" t="0"/>
          <a:stretch/>
        </p:blipFill>
        <p:spPr>
          <a:xfrm>
            <a:off x="2377440" y="1431922"/>
            <a:ext cx="1751447" cy="1753235"/>
          </a:xfrm>
          <a:prstGeom prst="ellipse">
            <a:avLst/>
          </a:prstGeom>
          <a:noFill/>
          <a:ln>
            <a:noFill/>
          </a:ln>
        </p:spPr>
      </p:pic>
      <p:pic>
        <p:nvPicPr>
          <p:cNvPr id="66" name="Google Shape;66;p8"/>
          <p:cNvPicPr preferRelativeResize="0"/>
          <p:nvPr>
            <p:ph idx="4" type="pic"/>
          </p:nvPr>
        </p:nvPicPr>
        <p:blipFill rotWithShape="1">
          <a:blip r:embed="rId5">
            <a:alphaModFix/>
          </a:blip>
          <a:srcRect b="12286" l="0" r="0" t="12287"/>
          <a:stretch/>
        </p:blipFill>
        <p:spPr>
          <a:xfrm>
            <a:off x="440807" y="2308540"/>
            <a:ext cx="1751447" cy="1753235"/>
          </a:xfrm>
          <a:prstGeom prst="ellipse">
            <a:avLst/>
          </a:prstGeom>
          <a:noFill/>
          <a:ln>
            <a:noFill/>
          </a:ln>
        </p:spPr>
      </p:pic>
      <p:pic>
        <p:nvPicPr>
          <p:cNvPr id="67" name="Google Shape;67;p8"/>
          <p:cNvPicPr preferRelativeResize="0"/>
          <p:nvPr>
            <p:ph idx="5" type="pic"/>
          </p:nvPr>
        </p:nvPicPr>
        <p:blipFill rotWithShape="1">
          <a:blip r:embed="rId6">
            <a:alphaModFix/>
          </a:blip>
          <a:srcRect b="0" l="16726" r="16727" t="0"/>
          <a:stretch/>
        </p:blipFill>
        <p:spPr>
          <a:xfrm>
            <a:off x="2377440" y="3519802"/>
            <a:ext cx="1751447" cy="1753235"/>
          </a:xfrm>
          <a:prstGeom prst="ellipse">
            <a:avLst/>
          </a:prstGeom>
          <a:noFill/>
          <a:ln>
            <a:noFill/>
          </a:ln>
        </p:spPr>
      </p:pic>
      <p:pic>
        <p:nvPicPr>
          <p:cNvPr id="68" name="Google Shape;68;p8"/>
          <p:cNvPicPr preferRelativeResize="0"/>
          <p:nvPr>
            <p:ph idx="7" type="pic"/>
          </p:nvPr>
        </p:nvPicPr>
        <p:blipFill rotWithShape="1">
          <a:blip r:embed="rId7">
            <a:alphaModFix/>
          </a:blip>
          <a:srcRect b="0" l="21830" r="21831" t="0"/>
          <a:stretch/>
        </p:blipFill>
        <p:spPr>
          <a:xfrm>
            <a:off x="4297680" y="304164"/>
            <a:ext cx="1751447" cy="1753235"/>
          </a:xfrm>
          <a:prstGeom prst="ellipse">
            <a:avLst/>
          </a:prstGeom>
          <a:noFill/>
          <a:ln>
            <a:noFill/>
          </a:ln>
        </p:spPr>
      </p:pic>
      <p:pic>
        <p:nvPicPr>
          <p:cNvPr id="69" name="Google Shape;69;p8"/>
          <p:cNvPicPr preferRelativeResize="0"/>
          <p:nvPr>
            <p:ph idx="8" type="pic"/>
          </p:nvPr>
        </p:nvPicPr>
        <p:blipFill rotWithShape="1">
          <a:blip r:embed="rId8">
            <a:alphaModFix/>
          </a:blip>
          <a:srcRect b="0" l="21406" r="21406" t="0"/>
          <a:stretch/>
        </p:blipFill>
        <p:spPr>
          <a:xfrm>
            <a:off x="6263640" y="1431922"/>
            <a:ext cx="1751447" cy="1753235"/>
          </a:xfrm>
          <a:prstGeom prst="ellipse">
            <a:avLst/>
          </a:prstGeom>
          <a:noFill/>
          <a:ln>
            <a:noFill/>
          </a:ln>
        </p:spPr>
      </p:pic>
      <p:pic>
        <p:nvPicPr>
          <p:cNvPr id="70" name="Google Shape;70;p8"/>
          <p:cNvPicPr preferRelativeResize="0"/>
          <p:nvPr>
            <p:ph idx="9" type="pic"/>
          </p:nvPr>
        </p:nvPicPr>
        <p:blipFill rotWithShape="1">
          <a:blip r:embed="rId9">
            <a:alphaModFix/>
          </a:blip>
          <a:srcRect b="1204" l="0" r="0" t="1205"/>
          <a:stretch/>
        </p:blipFill>
        <p:spPr>
          <a:xfrm>
            <a:off x="4327007" y="2308540"/>
            <a:ext cx="1751447" cy="1753235"/>
          </a:xfrm>
          <a:prstGeom prst="ellipse">
            <a:avLst/>
          </a:prstGeom>
          <a:noFill/>
          <a:ln>
            <a:noFill/>
          </a:ln>
        </p:spPr>
      </p:pic>
      <p:pic>
        <p:nvPicPr>
          <p:cNvPr id="71" name="Google Shape;71;p8"/>
          <p:cNvPicPr preferRelativeResize="0"/>
          <p:nvPr>
            <p:ph idx="13" type="pic"/>
          </p:nvPr>
        </p:nvPicPr>
        <p:blipFill rotWithShape="1">
          <a:blip r:embed="rId10">
            <a:alphaModFix/>
          </a:blip>
          <a:srcRect b="0" l="4743" r="4742" t="0"/>
          <a:stretch/>
        </p:blipFill>
        <p:spPr>
          <a:xfrm>
            <a:off x="6263640" y="3519802"/>
            <a:ext cx="1751447" cy="1753235"/>
          </a:xfrm>
          <a:prstGeom prst="ellipse">
            <a:avLst/>
          </a:prstGeom>
          <a:noFill/>
          <a:ln>
            <a:noFill/>
          </a:ln>
        </p:spPr>
      </p:pic>
      <p:pic>
        <p:nvPicPr>
          <p:cNvPr id="72" name="Google Shape;72;p8"/>
          <p:cNvPicPr preferRelativeResize="0"/>
          <p:nvPr>
            <p:ph idx="14" type="pic"/>
          </p:nvPr>
        </p:nvPicPr>
        <p:blipFill rotWithShape="1">
          <a:blip r:embed="rId11">
            <a:alphaModFix/>
          </a:blip>
          <a:srcRect b="0" l="20027" r="20026" t="0"/>
          <a:stretch/>
        </p:blipFill>
        <p:spPr>
          <a:xfrm>
            <a:off x="6263640" y="-579758"/>
            <a:ext cx="1751447" cy="1753235"/>
          </a:xfrm>
          <a:prstGeom prst="ellipse">
            <a:avLst/>
          </a:prstGeom>
          <a:noFill/>
          <a:ln>
            <a:noFill/>
          </a:ln>
        </p:spPr>
      </p:pic>
      <p:pic>
        <p:nvPicPr>
          <p:cNvPr id="73" name="Google Shape;73;p8"/>
          <p:cNvPicPr preferRelativeResize="0"/>
          <p:nvPr>
            <p:ph idx="15" type="pic"/>
          </p:nvPr>
        </p:nvPicPr>
        <p:blipFill rotWithShape="1">
          <a:blip r:embed="rId12">
            <a:alphaModFix/>
          </a:blip>
          <a:srcRect b="0" l="20027" r="20026" t="0"/>
          <a:stretch/>
        </p:blipFill>
        <p:spPr>
          <a:xfrm>
            <a:off x="8229600" y="304164"/>
            <a:ext cx="1751447" cy="1753235"/>
          </a:xfrm>
          <a:prstGeom prst="ellipse">
            <a:avLst/>
          </a:prstGeom>
          <a:noFill/>
          <a:ln>
            <a:noFill/>
          </a:ln>
        </p:spPr>
      </p:pic>
      <p:pic>
        <p:nvPicPr>
          <p:cNvPr id="74" name="Google Shape;74;p8"/>
          <p:cNvPicPr preferRelativeResize="0"/>
          <p:nvPr>
            <p:ph idx="16" type="pic"/>
          </p:nvPr>
        </p:nvPicPr>
        <p:blipFill rotWithShape="1">
          <a:blip r:embed="rId13">
            <a:alphaModFix/>
          </a:blip>
          <a:srcRect b="0" l="19999" r="19999" t="0"/>
          <a:stretch/>
        </p:blipFill>
        <p:spPr>
          <a:xfrm>
            <a:off x="10195560" y="1431922"/>
            <a:ext cx="1751447" cy="1753235"/>
          </a:xfrm>
          <a:prstGeom prst="ellipse">
            <a:avLst/>
          </a:prstGeom>
          <a:noFill/>
          <a:ln>
            <a:noFill/>
          </a:ln>
        </p:spPr>
      </p:pic>
      <p:pic>
        <p:nvPicPr>
          <p:cNvPr id="75" name="Google Shape;75;p8"/>
          <p:cNvPicPr preferRelativeResize="0"/>
          <p:nvPr>
            <p:ph idx="17" type="pic"/>
          </p:nvPr>
        </p:nvPicPr>
        <p:blipFill rotWithShape="1">
          <a:blip r:embed="rId14">
            <a:alphaModFix/>
          </a:blip>
          <a:srcRect b="0" l="22025" r="22025" t="0"/>
          <a:stretch/>
        </p:blipFill>
        <p:spPr>
          <a:xfrm>
            <a:off x="8258927" y="2308540"/>
            <a:ext cx="1751447" cy="1753235"/>
          </a:xfrm>
          <a:prstGeom prst="ellipse">
            <a:avLst/>
          </a:prstGeom>
          <a:noFill/>
          <a:ln>
            <a:noFill/>
          </a:ln>
        </p:spPr>
      </p:pic>
      <p:pic>
        <p:nvPicPr>
          <p:cNvPr id="76" name="Google Shape;76;p8"/>
          <p:cNvPicPr preferRelativeResize="0"/>
          <p:nvPr>
            <p:ph idx="18" type="pic"/>
          </p:nvPr>
        </p:nvPicPr>
        <p:blipFill rotWithShape="1">
          <a:blip r:embed="rId15">
            <a:alphaModFix/>
          </a:blip>
          <a:srcRect b="0" l="21899" r="21899" t="0"/>
          <a:stretch/>
        </p:blipFill>
        <p:spPr>
          <a:xfrm>
            <a:off x="10195560" y="3519802"/>
            <a:ext cx="1751447" cy="1753235"/>
          </a:xfrm>
          <a:prstGeom prst="ellipse">
            <a:avLst/>
          </a:prstGeom>
          <a:noFill/>
          <a:ln>
            <a:noFill/>
          </a:ln>
        </p:spPr>
      </p:pic>
      <p:pic>
        <p:nvPicPr>
          <p:cNvPr id="77" name="Google Shape;77;p8"/>
          <p:cNvPicPr preferRelativeResize="0"/>
          <p:nvPr>
            <p:ph idx="19" type="pic"/>
          </p:nvPr>
        </p:nvPicPr>
        <p:blipFill rotWithShape="1">
          <a:blip r:embed="rId16">
            <a:alphaModFix/>
          </a:blip>
          <a:srcRect b="0" l="12692" r="12691" t="0"/>
          <a:stretch/>
        </p:blipFill>
        <p:spPr>
          <a:xfrm>
            <a:off x="10195560" y="-579758"/>
            <a:ext cx="1751447" cy="1753235"/>
          </a:xfrm>
          <a:prstGeom prst="ellipse">
            <a:avLst/>
          </a:prstGeom>
          <a:noFill/>
          <a:ln>
            <a:noFill/>
          </a:ln>
        </p:spPr>
      </p:pic>
      <p:pic>
        <p:nvPicPr>
          <p:cNvPr id="78" name="Google Shape;78;p8"/>
          <p:cNvPicPr preferRelativeResize="0"/>
          <p:nvPr>
            <p:ph idx="6" type="pic"/>
          </p:nvPr>
        </p:nvPicPr>
        <p:blipFill rotWithShape="1">
          <a:blip r:embed="rId17">
            <a:alphaModFix/>
          </a:blip>
          <a:srcRect b="12514" l="0" r="0" t="12514"/>
          <a:stretch/>
        </p:blipFill>
        <p:spPr>
          <a:xfrm>
            <a:off x="2377440" y="-579758"/>
            <a:ext cx="1751447" cy="1753235"/>
          </a:xfrm>
          <a:prstGeom prst="ellipse">
            <a:avLst/>
          </a:prstGeom>
          <a:noFill/>
          <a:ln>
            <a:noFill/>
          </a:ln>
        </p:spPr>
      </p:pic>
      <p:sp>
        <p:nvSpPr>
          <p:cNvPr id="79" name="Google Shape;79;p8"/>
          <p:cNvSpPr/>
          <p:nvPr/>
        </p:nvSpPr>
        <p:spPr>
          <a:xfrm>
            <a:off x="0" y="0"/>
            <a:ext cx="12192000" cy="6858000"/>
          </a:xfrm>
          <a:prstGeom prst="rect">
            <a:avLst/>
          </a:prstGeom>
          <a:gradFill>
            <a:gsLst>
              <a:gs pos="0">
                <a:srgbClr val="F4FDF6">
                  <a:alpha val="0"/>
                </a:srgbClr>
              </a:gs>
              <a:gs pos="31000">
                <a:srgbClr val="313331">
                  <a:alpha val="41960"/>
                </a:srgbClr>
              </a:gs>
              <a:gs pos="68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Spotify Logo Png - Free Transparent PNG Logos" id="80" name="Google Shape;80;p8"/>
          <p:cNvPicPr preferRelativeResize="0"/>
          <p:nvPr/>
        </p:nvPicPr>
        <p:blipFill rotWithShape="1">
          <a:blip r:embed="rId18">
            <a:alphaModFix/>
          </a:blip>
          <a:srcRect b="0" l="0" r="0" t="0"/>
          <a:stretch/>
        </p:blipFill>
        <p:spPr>
          <a:xfrm>
            <a:off x="5301359" y="1873876"/>
            <a:ext cx="1589283" cy="1589283"/>
          </a:xfrm>
          <a:prstGeom prst="rect">
            <a:avLst/>
          </a:prstGeom>
          <a:noFill/>
          <a:ln>
            <a:noFill/>
          </a:ln>
        </p:spPr>
      </p:pic>
      <p:sp>
        <p:nvSpPr>
          <p:cNvPr id="81" name="Google Shape;81;p8"/>
          <p:cNvSpPr txBox="1"/>
          <p:nvPr/>
        </p:nvSpPr>
        <p:spPr>
          <a:xfrm>
            <a:off x="3169920" y="3360024"/>
            <a:ext cx="585216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Montserrat"/>
                <a:ea typeface="Montserrat"/>
                <a:cs typeface="Montserrat"/>
                <a:sym typeface="Montserrat"/>
              </a:rPr>
              <a:t>Spotify Music</a:t>
            </a:r>
            <a:endParaRPr/>
          </a:p>
        </p:txBody>
      </p:sp>
      <p:sp>
        <p:nvSpPr>
          <p:cNvPr id="82" name="Google Shape;82;p8"/>
          <p:cNvSpPr txBox="1"/>
          <p:nvPr/>
        </p:nvSpPr>
        <p:spPr>
          <a:xfrm>
            <a:off x="2502862" y="3980376"/>
            <a:ext cx="709252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Montserrat"/>
                <a:ea typeface="Montserrat"/>
                <a:cs typeface="Montserrat"/>
                <a:sym typeface="Montserrat"/>
              </a:rPr>
              <a:t>Segmentation Analysis</a:t>
            </a:r>
            <a:endParaRPr/>
          </a:p>
        </p:txBody>
      </p:sp>
      <p:sp>
        <p:nvSpPr>
          <p:cNvPr id="83" name="Google Shape;83;p8">
            <a:hlinkClick action="ppaction://hlinksldjump" r:id="rId19"/>
          </p:cNvPr>
          <p:cNvSpPr/>
          <p:nvPr/>
        </p:nvSpPr>
        <p:spPr>
          <a:xfrm>
            <a:off x="3169920" y="4880069"/>
            <a:ext cx="5852160" cy="738828"/>
          </a:xfrm>
          <a:prstGeom prst="roundRect">
            <a:avLst>
              <a:gd fmla="val 50000"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4" name="Google Shape;84;p8"/>
          <p:cNvSpPr txBox="1"/>
          <p:nvPr/>
        </p:nvSpPr>
        <p:spPr>
          <a:xfrm>
            <a:off x="4079876" y="4987873"/>
            <a:ext cx="403224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Montserrat"/>
                <a:ea typeface="Montserrat"/>
                <a:cs typeface="Montserrat"/>
                <a:sym typeface="Montserrat"/>
              </a:rPr>
              <a:t>Start Presentation</a:t>
            </a:r>
            <a:endParaRPr/>
          </a:p>
        </p:txBody>
      </p:sp>
      <p:sp>
        <p:nvSpPr>
          <p:cNvPr id="85" name="Google Shape;85;p8"/>
          <p:cNvSpPr/>
          <p:nvPr/>
        </p:nvSpPr>
        <p:spPr>
          <a:xfrm>
            <a:off x="3169920" y="5779229"/>
            <a:ext cx="5852160" cy="738828"/>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6" name="Google Shape;86;p8"/>
          <p:cNvSpPr txBox="1"/>
          <p:nvPr/>
        </p:nvSpPr>
        <p:spPr>
          <a:xfrm>
            <a:off x="3426541" y="5994754"/>
            <a:ext cx="533891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Montserrat"/>
                <a:ea typeface="Montserrat"/>
                <a:cs typeface="Montserrat"/>
                <a:sym typeface="Montserrat"/>
              </a:rPr>
              <a:t>RevoU FSDA Final Project • Group E • </a:t>
            </a:r>
            <a:r>
              <a:rPr lang="en-US">
                <a:solidFill>
                  <a:schemeClr val="lt1"/>
                </a:solidFill>
                <a:latin typeface="Montserrat"/>
                <a:ea typeface="Montserrat"/>
                <a:cs typeface="Montserrat"/>
                <a:sym typeface="Montserrat"/>
              </a:rPr>
              <a:t>APRIL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54" name="Google Shape;454;p17"/>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55" name="Google Shape;455;p17"/>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56" name="Google Shape;456;p17"/>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57" name="Google Shape;457;p17"/>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58" name="Google Shape;458;p17"/>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459" name="Google Shape;459;p17"/>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460" name="Google Shape;460;p17"/>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461" name="Google Shape;461;p17">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62" name="Google Shape;462;p17">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63" name="Google Shape;463;p17">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464" name="Google Shape;464;p17">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465" name="Google Shape;465;p17">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466" name="Google Shape;466;p17">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467" name="Google Shape;467;p17">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468" name="Google Shape;468;p17">
            <a:hlinkClick action="ppaction://hlinksldjump" r:id="rId16"/>
          </p:cNvPr>
          <p:cNvPicPr preferRelativeResize="0"/>
          <p:nvPr/>
        </p:nvPicPr>
        <p:blipFill rotWithShape="1">
          <a:blip r:embed="rId17">
            <a:alphaModFix/>
          </a:blip>
          <a:srcRect b="0" l="0" r="0" t="0"/>
          <a:stretch/>
        </p:blipFill>
        <p:spPr>
          <a:xfrm>
            <a:off x="253460" y="212717"/>
            <a:ext cx="747405" cy="747405"/>
          </a:xfrm>
          <a:prstGeom prst="rect">
            <a:avLst/>
          </a:prstGeom>
          <a:noFill/>
          <a:ln>
            <a:noFill/>
          </a:ln>
        </p:spPr>
      </p:pic>
      <p:sp>
        <p:nvSpPr>
          <p:cNvPr id="469" name="Google Shape;469;p1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470" name="Google Shape;470;p17"/>
          <p:cNvSpPr txBox="1"/>
          <p:nvPr/>
        </p:nvSpPr>
        <p:spPr>
          <a:xfrm>
            <a:off x="3390825" y="246325"/>
            <a:ext cx="844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latin typeface="Oswald"/>
                <a:ea typeface="Oswald"/>
                <a:cs typeface="Oswald"/>
                <a:sym typeface="Oswald"/>
              </a:rPr>
              <a:t>LET US SEE HOW’S THE MUSIC CHANGES LAST 10 YEARS BASED ON POPULARITY TRENDS</a:t>
            </a:r>
            <a:endParaRPr sz="2400">
              <a:solidFill>
                <a:srgbClr val="FFFFFF"/>
              </a:solidFill>
              <a:latin typeface="Oswald"/>
              <a:ea typeface="Oswald"/>
              <a:cs typeface="Oswald"/>
              <a:sym typeface="Oswald"/>
            </a:endParaRPr>
          </a:p>
        </p:txBody>
      </p:sp>
      <p:cxnSp>
        <p:nvCxnSpPr>
          <p:cNvPr id="471" name="Google Shape;471;p17"/>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id="472" name="Google Shape;472;p17"/>
          <p:cNvPicPr preferRelativeResize="0"/>
          <p:nvPr/>
        </p:nvPicPr>
        <p:blipFill>
          <a:blip r:embed="rId18">
            <a:alphaModFix/>
          </a:blip>
          <a:stretch>
            <a:fillRect/>
          </a:stretch>
        </p:blipFill>
        <p:spPr>
          <a:xfrm>
            <a:off x="3595463" y="1789425"/>
            <a:ext cx="8037825" cy="366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8"/>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78" name="Google Shape;478;p18"/>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479" name="Google Shape;479;p18"/>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480" name="Google Shape;480;p18"/>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481" name="Google Shape;481;p18"/>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482" name="Google Shape;482;p18"/>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483" name="Google Shape;483;p18"/>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484" name="Google Shape;484;p18"/>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485" name="Google Shape;485;p18">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486" name="Google Shape;486;p18">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487" name="Google Shape;487;p18">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488" name="Google Shape;488;p18">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489" name="Google Shape;489;p18">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490" name="Google Shape;490;p18">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491" name="Google Shape;491;p18">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492" name="Google Shape;492;p18">
            <a:hlinkClick action="ppaction://hlinksldjump" r:id="rId16"/>
          </p:cNvPr>
          <p:cNvPicPr preferRelativeResize="0"/>
          <p:nvPr/>
        </p:nvPicPr>
        <p:blipFill rotWithShape="1">
          <a:blip r:embed="rId17">
            <a:alphaModFix/>
          </a:blip>
          <a:srcRect b="0" l="0" r="0" t="0"/>
          <a:stretch/>
        </p:blipFill>
        <p:spPr>
          <a:xfrm>
            <a:off x="253460" y="212717"/>
            <a:ext cx="747405" cy="747405"/>
          </a:xfrm>
          <a:prstGeom prst="rect">
            <a:avLst/>
          </a:prstGeom>
          <a:noFill/>
          <a:ln>
            <a:noFill/>
          </a:ln>
        </p:spPr>
      </p:pic>
      <p:sp>
        <p:nvSpPr>
          <p:cNvPr id="493" name="Google Shape;493;p18"/>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494" name="Google Shape;494;p18"/>
          <p:cNvSpPr txBox="1"/>
          <p:nvPr/>
        </p:nvSpPr>
        <p:spPr>
          <a:xfrm>
            <a:off x="3390825" y="246325"/>
            <a:ext cx="844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FFFF"/>
                </a:solidFill>
                <a:latin typeface="Oswald"/>
                <a:ea typeface="Oswald"/>
                <a:cs typeface="Oswald"/>
                <a:sym typeface="Oswald"/>
              </a:rPr>
              <a:t>TOP 10 MOST POPULAR ARTIST IN INDONESIA </a:t>
            </a:r>
            <a:endParaRPr sz="2400">
              <a:solidFill>
                <a:srgbClr val="FFFFFF"/>
              </a:solidFill>
              <a:latin typeface="Oswald"/>
              <a:ea typeface="Oswald"/>
              <a:cs typeface="Oswald"/>
              <a:sym typeface="Oswald"/>
            </a:endParaRPr>
          </a:p>
        </p:txBody>
      </p:sp>
      <p:cxnSp>
        <p:nvCxnSpPr>
          <p:cNvPr id="495" name="Google Shape;495;p18"/>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id="496" name="Google Shape;496;p18"/>
          <p:cNvPicPr preferRelativeResize="0"/>
          <p:nvPr/>
        </p:nvPicPr>
        <p:blipFill>
          <a:blip r:embed="rId18">
            <a:alphaModFix/>
          </a:blip>
          <a:stretch>
            <a:fillRect/>
          </a:stretch>
        </p:blipFill>
        <p:spPr>
          <a:xfrm>
            <a:off x="3816185" y="1487175"/>
            <a:ext cx="7496175" cy="48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9"/>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02" name="Google Shape;502;p19"/>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503" name="Google Shape;503;p19"/>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504" name="Google Shape;504;p19"/>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505" name="Google Shape;505;p19"/>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506" name="Google Shape;506;p19"/>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507" name="Google Shape;507;p19"/>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508" name="Google Shape;508;p19"/>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509" name="Google Shape;509;p19">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510" name="Google Shape;510;p19">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511" name="Google Shape;511;p19">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512" name="Google Shape;512;p19">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513" name="Google Shape;513;p19">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514" name="Google Shape;514;p19">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515" name="Google Shape;515;p19">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516" name="Google Shape;516;p19">
            <a:hlinkClick action="ppaction://hlinksldjump" r:id="rId16"/>
          </p:cNvPr>
          <p:cNvPicPr preferRelativeResize="0"/>
          <p:nvPr/>
        </p:nvPicPr>
        <p:blipFill rotWithShape="1">
          <a:blip r:embed="rId17">
            <a:alphaModFix/>
          </a:blip>
          <a:srcRect b="0" l="0" r="0" t="0"/>
          <a:stretch/>
        </p:blipFill>
        <p:spPr>
          <a:xfrm>
            <a:off x="253460" y="212717"/>
            <a:ext cx="747405" cy="747405"/>
          </a:xfrm>
          <a:prstGeom prst="rect">
            <a:avLst/>
          </a:prstGeom>
          <a:noFill/>
          <a:ln>
            <a:noFill/>
          </a:ln>
        </p:spPr>
      </p:pic>
      <p:sp>
        <p:nvSpPr>
          <p:cNvPr id="517" name="Google Shape;517;p19"/>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518" name="Google Shape;518;p19"/>
          <p:cNvSpPr txBox="1"/>
          <p:nvPr/>
        </p:nvSpPr>
        <p:spPr>
          <a:xfrm>
            <a:off x="3390825" y="322525"/>
            <a:ext cx="844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FOREIGN ARTIST VS INDONESIAN ARTIST</a:t>
            </a:r>
            <a:endParaRPr sz="2400">
              <a:solidFill>
                <a:srgbClr val="FFFFFF"/>
              </a:solidFill>
              <a:latin typeface="Oswald"/>
              <a:ea typeface="Oswald"/>
              <a:cs typeface="Oswald"/>
              <a:sym typeface="Oswald"/>
            </a:endParaRPr>
          </a:p>
        </p:txBody>
      </p:sp>
      <p:cxnSp>
        <p:nvCxnSpPr>
          <p:cNvPr id="519" name="Google Shape;519;p19"/>
          <p:cNvCxnSpPr/>
          <p:nvPr/>
        </p:nvCxnSpPr>
        <p:spPr>
          <a:xfrm>
            <a:off x="3175120" y="1143794"/>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520" name="Google Shape;520;p19"/>
          <p:cNvSpPr txBox="1"/>
          <p:nvPr/>
        </p:nvSpPr>
        <p:spPr>
          <a:xfrm>
            <a:off x="9507875" y="5496500"/>
            <a:ext cx="323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FFF"/>
                </a:solidFill>
                <a:latin typeface="Oswald"/>
                <a:ea typeface="Oswald"/>
                <a:cs typeface="Oswald"/>
                <a:sym typeface="Oswald"/>
              </a:rPr>
              <a:t>*FILTERED INDONESIAN ARTIST ONLY</a:t>
            </a:r>
            <a:endParaRPr sz="1000">
              <a:solidFill>
                <a:srgbClr val="FFFFFF"/>
              </a:solidFill>
              <a:latin typeface="Oswald"/>
              <a:ea typeface="Oswald"/>
              <a:cs typeface="Oswald"/>
              <a:sym typeface="Oswald"/>
            </a:endParaRPr>
          </a:p>
        </p:txBody>
      </p:sp>
      <p:pic>
        <p:nvPicPr>
          <p:cNvPr id="521" name="Google Shape;521;p19"/>
          <p:cNvPicPr preferRelativeResize="0"/>
          <p:nvPr/>
        </p:nvPicPr>
        <p:blipFill>
          <a:blip r:embed="rId18">
            <a:alphaModFix/>
          </a:blip>
          <a:stretch>
            <a:fillRect/>
          </a:stretch>
        </p:blipFill>
        <p:spPr>
          <a:xfrm>
            <a:off x="3460200" y="1823312"/>
            <a:ext cx="4068183" cy="3587000"/>
          </a:xfrm>
          <a:prstGeom prst="rect">
            <a:avLst/>
          </a:prstGeom>
          <a:noFill/>
          <a:ln>
            <a:noFill/>
          </a:ln>
        </p:spPr>
      </p:pic>
      <p:pic>
        <p:nvPicPr>
          <p:cNvPr id="522" name="Google Shape;522;p19"/>
          <p:cNvPicPr preferRelativeResize="0"/>
          <p:nvPr/>
        </p:nvPicPr>
        <p:blipFill>
          <a:blip r:embed="rId19">
            <a:alphaModFix/>
          </a:blip>
          <a:stretch>
            <a:fillRect/>
          </a:stretch>
        </p:blipFill>
        <p:spPr>
          <a:xfrm>
            <a:off x="7700374" y="1823325"/>
            <a:ext cx="4068175" cy="3566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0"/>
          <p:cNvSpPr/>
          <p:nvPr/>
        </p:nvSpPr>
        <p:spPr>
          <a:xfrm>
            <a:off x="3129325" y="0"/>
            <a:ext cx="9062700" cy="6858000"/>
          </a:xfrm>
          <a:prstGeom prst="rect">
            <a:avLst/>
          </a:prstGeom>
          <a:solidFill>
            <a:srgbClr val="DC27D4"/>
          </a:solidFill>
          <a:ln cap="flat" cmpd="sng" w="9525">
            <a:solidFill>
              <a:srgbClr val="FDE2C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28" name="Google Shape;528;p20"/>
          <p:cNvSpPr/>
          <p:nvPr/>
        </p:nvSpPr>
        <p:spPr>
          <a:xfrm>
            <a:off x="3108975" y="3398250"/>
            <a:ext cx="9069600" cy="34599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29" name="Google Shape;529;p20"/>
          <p:cNvSpPr/>
          <p:nvPr/>
        </p:nvSpPr>
        <p:spPr>
          <a:xfrm>
            <a:off x="234297" y="5096107"/>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30" name="Google Shape;530;p20"/>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531" name="Google Shape;531;p20"/>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532" name="Google Shape;532;p20"/>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533" name="Google Shape;533;p20"/>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534" name="Google Shape;534;p20"/>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535" name="Google Shape;535;p20"/>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sp>
        <p:nvSpPr>
          <p:cNvPr id="536" name="Google Shape;536;p20"/>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537" name="Google Shape;537;p20"/>
          <p:cNvSpPr txBox="1"/>
          <p:nvPr/>
        </p:nvSpPr>
        <p:spPr>
          <a:xfrm>
            <a:off x="6273100" y="954325"/>
            <a:ext cx="54024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800">
                <a:solidFill>
                  <a:schemeClr val="lt1"/>
                </a:solidFill>
                <a:latin typeface="Montserrat Medium"/>
                <a:ea typeface="Montserrat Medium"/>
                <a:cs typeface="Montserrat Medium"/>
                <a:sym typeface="Montserrat Medium"/>
              </a:rPr>
              <a:t>By utilizing K-Means clustering method, we can perform segmentation based on their unique music characteristics. This process will enable us to group the songs into distinct clusters, allowing us to gain insights on the preferences and behaviour of different types of listeners.</a:t>
            </a:r>
            <a:endParaRPr sz="1800">
              <a:solidFill>
                <a:schemeClr val="lt1"/>
              </a:solidFill>
              <a:latin typeface="Montserrat Medium"/>
              <a:ea typeface="Montserrat Medium"/>
              <a:cs typeface="Montserrat Medium"/>
              <a:sym typeface="Montserrat Medium"/>
            </a:endParaRPr>
          </a:p>
          <a:p>
            <a:pPr indent="0" lvl="0" marL="0" marR="0" rtl="0" algn="l">
              <a:spcBef>
                <a:spcPts val="0"/>
              </a:spcBef>
              <a:spcAft>
                <a:spcPts val="0"/>
              </a:spcAft>
              <a:buSzPts val="1100"/>
              <a:buNone/>
            </a:pPr>
            <a:r>
              <a:t/>
            </a:r>
            <a:endParaRPr sz="1800">
              <a:solidFill>
                <a:schemeClr val="lt1"/>
              </a:solidFill>
              <a:latin typeface="Montserrat Medium"/>
              <a:ea typeface="Montserrat Medium"/>
              <a:cs typeface="Montserrat Medium"/>
              <a:sym typeface="Montserrat Medium"/>
            </a:endParaRPr>
          </a:p>
          <a:p>
            <a:pPr indent="0" lvl="0" marL="0" marR="0" rtl="0" algn="l">
              <a:spcBef>
                <a:spcPts val="0"/>
              </a:spcBef>
              <a:spcAft>
                <a:spcPts val="0"/>
              </a:spcAft>
              <a:buSzPts val="1100"/>
              <a:buNone/>
            </a:pPr>
            <a:r>
              <a:rPr lang="en-US" sz="1800">
                <a:solidFill>
                  <a:schemeClr val="lt1"/>
                </a:solidFill>
                <a:latin typeface="Montserrat Medium"/>
                <a:ea typeface="Montserrat Medium"/>
                <a:cs typeface="Montserrat Medium"/>
                <a:sym typeface="Montserrat Medium"/>
              </a:rPr>
              <a:t>With this information, music labels, producers, and artists can optimize their music by tailoring it to the specific needs and preferences of each cluster, which can lead to an increase in popularity and a higher number of listeners.</a:t>
            </a:r>
            <a:endParaRPr sz="1800">
              <a:latin typeface="Montserrat Medium"/>
              <a:ea typeface="Montserrat Medium"/>
              <a:cs typeface="Montserrat Medium"/>
              <a:sym typeface="Montserrat Medium"/>
            </a:endParaRPr>
          </a:p>
        </p:txBody>
      </p:sp>
      <p:pic>
        <p:nvPicPr>
          <p:cNvPr descr="Home" id="538" name="Google Shape;538;p20">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539" name="Google Shape;539;p20">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540" name="Google Shape;540;p20">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541" name="Google Shape;541;p20">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542" name="Google Shape;542;p20">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543" name="Google Shape;543;p20">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544" name="Google Shape;544;p20">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545" name="Google Shape;545;p20">
            <a:hlinkClick action="ppaction://hlinksldjump" r:id="rId16"/>
          </p:cNvPr>
          <p:cNvPicPr preferRelativeResize="0"/>
          <p:nvPr/>
        </p:nvPicPr>
        <p:blipFill rotWithShape="1">
          <a:blip r:embed="rId17">
            <a:alphaModFix/>
          </a:blip>
          <a:srcRect b="0" l="0" r="0" t="0"/>
          <a:stretch/>
        </p:blipFill>
        <p:spPr>
          <a:xfrm>
            <a:off x="253460" y="212717"/>
            <a:ext cx="747404" cy="747404"/>
          </a:xfrm>
          <a:prstGeom prst="rect">
            <a:avLst/>
          </a:prstGeom>
          <a:noFill/>
          <a:ln>
            <a:noFill/>
          </a:ln>
        </p:spPr>
      </p:pic>
      <p:sp>
        <p:nvSpPr>
          <p:cNvPr id="546" name="Google Shape;546;p20"/>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547" name="Google Shape;547;p20"/>
          <p:cNvSpPr txBox="1"/>
          <p:nvPr/>
        </p:nvSpPr>
        <p:spPr>
          <a:xfrm>
            <a:off x="33064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Segmentation </a:t>
            </a:r>
            <a:r>
              <a:rPr b="1" lang="en-US" sz="2400">
                <a:solidFill>
                  <a:schemeClr val="accent1"/>
                </a:solidFill>
                <a:latin typeface="Montserrat"/>
                <a:ea typeface="Montserrat"/>
                <a:cs typeface="Montserrat"/>
                <a:sym typeface="Montserrat"/>
              </a:rPr>
              <a:t>Analysis</a:t>
            </a:r>
            <a:endParaRPr sz="2400">
              <a:solidFill>
                <a:schemeClr val="accent1"/>
              </a:solidFill>
            </a:endParaRPr>
          </a:p>
        </p:txBody>
      </p:sp>
      <p:grpSp>
        <p:nvGrpSpPr>
          <p:cNvPr id="548" name="Google Shape;548;p20"/>
          <p:cNvGrpSpPr/>
          <p:nvPr/>
        </p:nvGrpSpPr>
        <p:grpSpPr>
          <a:xfrm>
            <a:off x="3368950" y="960125"/>
            <a:ext cx="2337300" cy="3282300"/>
            <a:chOff x="3368950" y="1061100"/>
            <a:chExt cx="2337300" cy="3282300"/>
          </a:xfrm>
        </p:grpSpPr>
        <p:pic>
          <p:nvPicPr>
            <p:cNvPr id="549" name="Google Shape;549;p20"/>
            <p:cNvPicPr preferRelativeResize="0"/>
            <p:nvPr/>
          </p:nvPicPr>
          <p:blipFill>
            <a:blip r:embed="rId18">
              <a:alphaModFix/>
            </a:blip>
            <a:stretch>
              <a:fillRect/>
            </a:stretch>
          </p:blipFill>
          <p:spPr>
            <a:xfrm>
              <a:off x="3368950" y="1061100"/>
              <a:ext cx="2337300" cy="2337300"/>
            </a:xfrm>
            <a:prstGeom prst="roundRect">
              <a:avLst>
                <a:gd fmla="val 16667" name="adj"/>
              </a:avLst>
            </a:prstGeom>
            <a:noFill/>
            <a:ln>
              <a:noFill/>
            </a:ln>
            <a:effectLst>
              <a:outerShdw blurRad="57150" rotWithShape="0" algn="bl" dir="5400000" dist="19050">
                <a:srgbClr val="000000">
                  <a:alpha val="50000"/>
                </a:srgbClr>
              </a:outerShdw>
            </a:effectLst>
          </p:spPr>
        </p:pic>
        <p:grpSp>
          <p:nvGrpSpPr>
            <p:cNvPr id="550" name="Google Shape;550;p20"/>
            <p:cNvGrpSpPr/>
            <p:nvPr/>
          </p:nvGrpSpPr>
          <p:grpSpPr>
            <a:xfrm>
              <a:off x="3529513" y="3595975"/>
              <a:ext cx="2016167" cy="747425"/>
              <a:chOff x="3471463" y="4409113"/>
              <a:chExt cx="2016167" cy="747425"/>
            </a:xfrm>
          </p:grpSpPr>
          <p:pic>
            <p:nvPicPr>
              <p:cNvPr descr="Heart" id="551" name="Google Shape;551;p20"/>
              <p:cNvPicPr preferRelativeResize="0"/>
              <p:nvPr/>
            </p:nvPicPr>
            <p:blipFill rotWithShape="1">
              <a:blip r:embed="rId19">
                <a:alphaModFix/>
              </a:blip>
              <a:srcRect b="0" l="0" r="0" t="0"/>
              <a:stretch/>
            </p:blipFill>
            <p:spPr>
              <a:xfrm>
                <a:off x="4347124" y="4418883"/>
                <a:ext cx="727908" cy="727908"/>
              </a:xfrm>
              <a:prstGeom prst="rect">
                <a:avLst/>
              </a:prstGeom>
              <a:noFill/>
              <a:ln>
                <a:noFill/>
              </a:ln>
            </p:spPr>
          </p:pic>
          <p:grpSp>
            <p:nvGrpSpPr>
              <p:cNvPr id="552" name="Google Shape;552;p20"/>
              <p:cNvGrpSpPr/>
              <p:nvPr/>
            </p:nvGrpSpPr>
            <p:grpSpPr>
              <a:xfrm>
                <a:off x="5203239" y="4715743"/>
                <a:ext cx="284390" cy="65910"/>
                <a:chOff x="5272131" y="3789856"/>
                <a:chExt cx="793500" cy="183900"/>
              </a:xfrm>
            </p:grpSpPr>
            <p:sp>
              <p:nvSpPr>
                <p:cNvPr id="553" name="Google Shape;553;p20"/>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54" name="Google Shape;554;p20"/>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55" name="Google Shape;555;p20"/>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556" name="Google Shape;556;p20"/>
              <p:cNvPicPr preferRelativeResize="0"/>
              <p:nvPr/>
            </p:nvPicPr>
            <p:blipFill>
              <a:blip r:embed="rId20">
                <a:alphaModFix/>
              </a:blip>
              <a:stretch>
                <a:fillRect/>
              </a:stretch>
            </p:blipFill>
            <p:spPr>
              <a:xfrm>
                <a:off x="3471463" y="4409113"/>
                <a:ext cx="747425" cy="747425"/>
              </a:xfrm>
              <a:prstGeom prst="rect">
                <a:avLst/>
              </a:prstGeom>
              <a:noFill/>
              <a:ln>
                <a:noFill/>
              </a:ln>
            </p:spPr>
          </p:pic>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1"/>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62" name="Google Shape;562;p21"/>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63" name="Google Shape;563;p21"/>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564" name="Google Shape;564;p21"/>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565" name="Google Shape;565;p21"/>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566" name="Google Shape;566;p21"/>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567" name="Google Shape;567;p21"/>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568" name="Google Shape;568;p21"/>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569" name="Google Shape;569;p21">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570" name="Google Shape;570;p21">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571" name="Google Shape;571;p21">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Headphones" id="572" name="Google Shape;572;p21">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Music notes" id="573" name="Google Shape;573;p21">
            <a:hlinkClick/>
          </p:cNvPr>
          <p:cNvPicPr preferRelativeResize="0"/>
          <p:nvPr/>
        </p:nvPicPr>
        <p:blipFill rotWithShape="1">
          <a:blip r:embed="rId11">
            <a:alphaModFix/>
          </a:blip>
          <a:srcRect b="0" l="0" r="0" t="0"/>
          <a:stretch/>
        </p:blipFill>
        <p:spPr>
          <a:xfrm>
            <a:off x="253460" y="5977515"/>
            <a:ext cx="642076" cy="642076"/>
          </a:xfrm>
          <a:prstGeom prst="rect">
            <a:avLst/>
          </a:prstGeom>
          <a:noFill/>
          <a:ln>
            <a:noFill/>
          </a:ln>
        </p:spPr>
      </p:pic>
      <p:pic>
        <p:nvPicPr>
          <p:cNvPr descr="Spotify Logo Png - Free Transparent PNG Logos" id="574" name="Google Shape;574;p21">
            <a:hlinkClick action="ppaction://hlinksldjump" r:id="rId12"/>
          </p:cNvPr>
          <p:cNvPicPr preferRelativeResize="0"/>
          <p:nvPr/>
        </p:nvPicPr>
        <p:blipFill rotWithShape="1">
          <a:blip r:embed="rId13">
            <a:alphaModFix/>
          </a:blip>
          <a:srcRect b="0" l="0" r="0" t="0"/>
          <a:stretch/>
        </p:blipFill>
        <p:spPr>
          <a:xfrm>
            <a:off x="253460" y="212717"/>
            <a:ext cx="747405" cy="747405"/>
          </a:xfrm>
          <a:prstGeom prst="rect">
            <a:avLst/>
          </a:prstGeom>
          <a:noFill/>
          <a:ln>
            <a:noFill/>
          </a:ln>
        </p:spPr>
      </p:pic>
      <p:sp>
        <p:nvSpPr>
          <p:cNvPr id="575" name="Google Shape;575;p21"/>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Segmentation: Data Clustering Process (with </a:t>
            </a:r>
            <a:r>
              <a:rPr lang="en-US" sz="2400" u="sng">
                <a:solidFill>
                  <a:schemeClr val="hlink"/>
                </a:solidFill>
                <a:latin typeface="Oswald"/>
                <a:ea typeface="Oswald"/>
                <a:cs typeface="Oswald"/>
                <a:sym typeface="Oswald"/>
                <a:hlinkClick r:id="rId14"/>
              </a:rPr>
              <a:t>Python</a:t>
            </a:r>
            <a:r>
              <a:rPr lang="en-US" sz="2400">
                <a:solidFill>
                  <a:schemeClr val="lt1"/>
                </a:solidFill>
                <a:latin typeface="Oswald"/>
                <a:ea typeface="Oswald"/>
                <a:cs typeface="Oswald"/>
                <a:sym typeface="Oswald"/>
              </a:rPr>
              <a:t>)</a:t>
            </a:r>
            <a:endParaRPr sz="2400">
              <a:solidFill>
                <a:schemeClr val="lt1"/>
              </a:solidFill>
              <a:latin typeface="Oswald"/>
              <a:ea typeface="Oswald"/>
              <a:cs typeface="Oswald"/>
              <a:sym typeface="Oswald"/>
            </a:endParaRPr>
          </a:p>
        </p:txBody>
      </p:sp>
      <p:pic>
        <p:nvPicPr>
          <p:cNvPr descr="Star" id="576" name="Google Shape;576;p21">
            <a:hlinkClick action="ppaction://hlinksldjump" r:id="rId15"/>
          </p:cNvPr>
          <p:cNvPicPr preferRelativeResize="0"/>
          <p:nvPr/>
        </p:nvPicPr>
        <p:blipFill rotWithShape="1">
          <a:blip r:embed="rId16">
            <a:alphaModFix/>
          </a:blip>
          <a:srcRect b="0" l="0" r="0" t="0"/>
          <a:stretch/>
        </p:blipFill>
        <p:spPr>
          <a:xfrm>
            <a:off x="350069" y="3495393"/>
            <a:ext cx="588926" cy="588926"/>
          </a:xfrm>
          <a:prstGeom prst="rect">
            <a:avLst/>
          </a:prstGeom>
          <a:noFill/>
          <a:ln>
            <a:noFill/>
          </a:ln>
        </p:spPr>
      </p:pic>
      <p:sp>
        <p:nvSpPr>
          <p:cNvPr id="577" name="Google Shape;577;p21"/>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78" name="Google Shape;578;p21"/>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579" name="Google Shape;579;p21">
            <a:hlinkClick action="ppaction://hlinksldjump" r:id="rId17"/>
          </p:cNvPr>
          <p:cNvPicPr preferRelativeResize="0"/>
          <p:nvPr/>
        </p:nvPicPr>
        <p:blipFill rotWithShape="1">
          <a:blip r:embed="rId18">
            <a:alphaModFix/>
          </a:blip>
          <a:srcRect b="0" l="0" r="0" t="0"/>
          <a:stretch/>
        </p:blipFill>
        <p:spPr>
          <a:xfrm>
            <a:off x="262550" y="5132538"/>
            <a:ext cx="642076" cy="642076"/>
          </a:xfrm>
          <a:prstGeom prst="rect">
            <a:avLst/>
          </a:prstGeom>
          <a:noFill/>
          <a:ln>
            <a:noFill/>
          </a:ln>
        </p:spPr>
      </p:pic>
      <p:sp>
        <p:nvSpPr>
          <p:cNvPr id="580" name="Google Shape;580;p21"/>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581" name="Google Shape;581;p21"/>
          <p:cNvSpPr/>
          <p:nvPr/>
        </p:nvSpPr>
        <p:spPr>
          <a:xfrm>
            <a:off x="3463075" y="4810350"/>
            <a:ext cx="8395200" cy="1496100"/>
          </a:xfrm>
          <a:prstGeom prst="flowChartAlternateProcess">
            <a:avLst/>
          </a:prstGeom>
          <a:solidFill>
            <a:srgbClr val="000000">
              <a:alpha val="0"/>
            </a:srgbClr>
          </a:solidFill>
          <a:ln cap="flat" cmpd="sng" w="9525">
            <a:solidFill>
              <a:srgbClr val="D9D9D9"/>
            </a:solidFill>
            <a:prstDash val="lgDash"/>
            <a:round/>
            <a:headEnd len="sm" w="sm" type="none"/>
            <a:tailEnd len="sm" w="sm" type="none"/>
          </a:ln>
          <a:effectLst>
            <a:reflection blurRad="0" dir="5400000" dist="38100" endA="0" endPos="30000" fadeDir="5400012" kx="0" rotWithShape="0" algn="bl" stA="1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Montserrat Light"/>
                <a:ea typeface="Montserrat Light"/>
                <a:cs typeface="Montserrat Light"/>
                <a:sym typeface="Montserrat Light"/>
              </a:rPr>
              <a:t>Songs that belong to the same cluster based on musical features such as valence, acousticness, and energy, are more likely to be popular among listeners who prefer that particular style of music</a:t>
            </a:r>
            <a:endParaRPr sz="18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lang="en-US" sz="1800">
                <a:solidFill>
                  <a:srgbClr val="FFFFFF"/>
                </a:solidFill>
                <a:latin typeface="Montserrat"/>
                <a:ea typeface="Montserrat"/>
                <a:cs typeface="Montserrat"/>
                <a:sym typeface="Montserrat"/>
              </a:rPr>
              <a:t>- Hypothesis </a:t>
            </a:r>
            <a:r>
              <a:rPr lang="en-US" sz="1800">
                <a:solidFill>
                  <a:srgbClr val="FFFFFF"/>
                </a:solidFill>
                <a:latin typeface="Montserrat"/>
                <a:ea typeface="Montserrat"/>
                <a:cs typeface="Montserrat"/>
                <a:sym typeface="Montserrat"/>
              </a:rPr>
              <a:t>-</a:t>
            </a:r>
            <a:endParaRPr sz="1800">
              <a:solidFill>
                <a:srgbClr val="FFFFFF"/>
              </a:solidFill>
              <a:latin typeface="Montserrat"/>
              <a:ea typeface="Montserrat"/>
              <a:cs typeface="Montserrat"/>
              <a:sym typeface="Montserrat"/>
            </a:endParaRPr>
          </a:p>
        </p:txBody>
      </p:sp>
      <p:grpSp>
        <p:nvGrpSpPr>
          <p:cNvPr id="582" name="Google Shape;582;p21"/>
          <p:cNvGrpSpPr/>
          <p:nvPr/>
        </p:nvGrpSpPr>
        <p:grpSpPr>
          <a:xfrm>
            <a:off x="3431963" y="96438"/>
            <a:ext cx="2016167" cy="747425"/>
            <a:chOff x="3471463" y="4409113"/>
            <a:chExt cx="2016167" cy="747425"/>
          </a:xfrm>
        </p:grpSpPr>
        <p:pic>
          <p:nvPicPr>
            <p:cNvPr descr="Heart" id="583" name="Google Shape;583;p21"/>
            <p:cNvPicPr preferRelativeResize="0"/>
            <p:nvPr/>
          </p:nvPicPr>
          <p:blipFill rotWithShape="1">
            <a:blip r:embed="rId19">
              <a:alphaModFix/>
            </a:blip>
            <a:srcRect b="0" l="0" r="0" t="0"/>
            <a:stretch/>
          </p:blipFill>
          <p:spPr>
            <a:xfrm>
              <a:off x="4347124" y="4418883"/>
              <a:ext cx="727908" cy="727908"/>
            </a:xfrm>
            <a:prstGeom prst="rect">
              <a:avLst/>
            </a:prstGeom>
            <a:noFill/>
            <a:ln>
              <a:noFill/>
            </a:ln>
          </p:spPr>
        </p:pic>
        <p:grpSp>
          <p:nvGrpSpPr>
            <p:cNvPr id="584" name="Google Shape;584;p21"/>
            <p:cNvGrpSpPr/>
            <p:nvPr/>
          </p:nvGrpSpPr>
          <p:grpSpPr>
            <a:xfrm>
              <a:off x="5203239" y="4715743"/>
              <a:ext cx="284390" cy="65910"/>
              <a:chOff x="5272131" y="3789856"/>
              <a:chExt cx="793500" cy="183900"/>
            </a:xfrm>
          </p:grpSpPr>
          <p:sp>
            <p:nvSpPr>
              <p:cNvPr id="585" name="Google Shape;585;p21"/>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86" name="Google Shape;586;p21"/>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587" name="Google Shape;587;p21"/>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588" name="Google Shape;588;p21"/>
            <p:cNvPicPr preferRelativeResize="0"/>
            <p:nvPr/>
          </p:nvPicPr>
          <p:blipFill>
            <a:blip r:embed="rId20">
              <a:alphaModFix/>
            </a:blip>
            <a:stretch>
              <a:fillRect/>
            </a:stretch>
          </p:blipFill>
          <p:spPr>
            <a:xfrm>
              <a:off x="3471463" y="4409113"/>
              <a:ext cx="747425" cy="747425"/>
            </a:xfrm>
            <a:prstGeom prst="rect">
              <a:avLst/>
            </a:prstGeom>
            <a:noFill/>
            <a:ln>
              <a:noFill/>
            </a:ln>
          </p:spPr>
        </p:pic>
      </p:grpSp>
      <p:grpSp>
        <p:nvGrpSpPr>
          <p:cNvPr id="589" name="Google Shape;589;p21"/>
          <p:cNvGrpSpPr/>
          <p:nvPr/>
        </p:nvGrpSpPr>
        <p:grpSpPr>
          <a:xfrm>
            <a:off x="3431975" y="1252550"/>
            <a:ext cx="8426443" cy="2802463"/>
            <a:chOff x="0" y="1586327"/>
            <a:chExt cx="9678892" cy="4290359"/>
          </a:xfrm>
        </p:grpSpPr>
        <p:grpSp>
          <p:nvGrpSpPr>
            <p:cNvPr id="590" name="Google Shape;590;p21"/>
            <p:cNvGrpSpPr/>
            <p:nvPr/>
          </p:nvGrpSpPr>
          <p:grpSpPr>
            <a:xfrm>
              <a:off x="0" y="1586613"/>
              <a:ext cx="2952726" cy="4290074"/>
              <a:chOff x="0" y="1189989"/>
              <a:chExt cx="2214600" cy="3217636"/>
            </a:xfrm>
          </p:grpSpPr>
          <p:sp>
            <p:nvSpPr>
              <p:cNvPr id="591" name="Google Shape;591;p21"/>
              <p:cNvSpPr/>
              <p:nvPr/>
            </p:nvSpPr>
            <p:spPr>
              <a:xfrm>
                <a:off x="0" y="1189989"/>
                <a:ext cx="2214600" cy="669000"/>
              </a:xfrm>
              <a:prstGeom prst="homePlate">
                <a:avLst>
                  <a:gd fmla="val 50000" name="adj"/>
                </a:avLst>
              </a:prstGeom>
              <a:solidFill>
                <a:srgbClr val="08563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800">
                    <a:solidFill>
                      <a:srgbClr val="FFFFFF"/>
                    </a:solidFill>
                    <a:latin typeface="Montserrat SemiBold"/>
                    <a:ea typeface="Montserrat SemiBold"/>
                    <a:cs typeface="Montserrat SemiBold"/>
                    <a:sym typeface="Montserrat SemiBold"/>
                  </a:rPr>
                  <a:t>1</a:t>
                </a:r>
                <a:endParaRPr sz="1800">
                  <a:solidFill>
                    <a:srgbClr val="FFFFFF"/>
                  </a:solidFill>
                  <a:latin typeface="Montserrat SemiBold"/>
                  <a:ea typeface="Montserrat SemiBold"/>
                  <a:cs typeface="Montserrat SemiBold"/>
                  <a:sym typeface="Montserrat SemiBold"/>
                </a:endParaRPr>
              </a:p>
            </p:txBody>
          </p:sp>
          <p:sp>
            <p:nvSpPr>
              <p:cNvPr id="592" name="Google Shape;592;p21"/>
              <p:cNvSpPr txBox="1"/>
              <p:nvPr/>
            </p:nvSpPr>
            <p:spPr>
              <a:xfrm>
                <a:off x="295050" y="2057125"/>
                <a:ext cx="1624500" cy="2350500"/>
              </a:xfrm>
              <a:prstGeom prst="rect">
                <a:avLst/>
              </a:prstGeom>
              <a:noFill/>
              <a:ln cap="flat" cmpd="sng" w="9525">
                <a:solidFill>
                  <a:schemeClr val="lt2"/>
                </a:solidFill>
                <a:prstDash val="lgDash"/>
                <a:round/>
                <a:headEnd len="sm" w="sm" type="none"/>
                <a:tailEnd len="sm" w="sm" type="none"/>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lt1"/>
                    </a:solidFill>
                    <a:latin typeface="Montserrat"/>
                    <a:ea typeface="Montserrat"/>
                    <a:cs typeface="Montserrat"/>
                    <a:sym typeface="Montserrat"/>
                  </a:rPr>
                  <a:t>Checking data distribution</a:t>
                </a:r>
                <a:endParaRPr>
                  <a:solidFill>
                    <a:schemeClr val="lt1"/>
                  </a:solidFill>
                  <a:latin typeface="Montserrat"/>
                  <a:ea typeface="Montserrat"/>
                  <a:cs typeface="Montserrat"/>
                  <a:sym typeface="Montserrat"/>
                </a:endParaRPr>
              </a:p>
            </p:txBody>
          </p:sp>
        </p:grpSp>
        <p:grpSp>
          <p:nvGrpSpPr>
            <p:cNvPr id="593" name="Google Shape;593;p21"/>
            <p:cNvGrpSpPr/>
            <p:nvPr/>
          </p:nvGrpSpPr>
          <p:grpSpPr>
            <a:xfrm>
              <a:off x="2451039" y="1586327"/>
              <a:ext cx="2751931" cy="4290359"/>
              <a:chOff x="1838325" y="1189775"/>
              <a:chExt cx="2064000" cy="3217850"/>
            </a:xfrm>
          </p:grpSpPr>
          <p:sp>
            <p:nvSpPr>
              <p:cNvPr id="594" name="Google Shape;594;p21"/>
              <p:cNvSpPr/>
              <p:nvPr/>
            </p:nvSpPr>
            <p:spPr>
              <a:xfrm>
                <a:off x="1838325" y="1189775"/>
                <a:ext cx="2064000" cy="669000"/>
              </a:xfrm>
              <a:prstGeom prst="chevron">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800">
                    <a:solidFill>
                      <a:srgbClr val="FFFFFF"/>
                    </a:solidFill>
                    <a:latin typeface="Montserrat SemiBold"/>
                    <a:ea typeface="Montserrat SemiBold"/>
                    <a:cs typeface="Montserrat SemiBold"/>
                    <a:sym typeface="Montserrat SemiBold"/>
                  </a:rPr>
                  <a:t>2</a:t>
                </a:r>
                <a:endParaRPr sz="1800">
                  <a:solidFill>
                    <a:srgbClr val="FFFFFF"/>
                  </a:solidFill>
                  <a:latin typeface="Montserrat SemiBold"/>
                  <a:ea typeface="Montserrat SemiBold"/>
                  <a:cs typeface="Montserrat SemiBold"/>
                  <a:sym typeface="Montserrat SemiBold"/>
                </a:endParaRPr>
              </a:p>
            </p:txBody>
          </p:sp>
          <p:sp>
            <p:nvSpPr>
              <p:cNvPr id="595" name="Google Shape;595;p21"/>
              <p:cNvSpPr txBox="1"/>
              <p:nvPr/>
            </p:nvSpPr>
            <p:spPr>
              <a:xfrm>
                <a:off x="2017250" y="2057125"/>
                <a:ext cx="1624500" cy="2350500"/>
              </a:xfrm>
              <a:prstGeom prst="rect">
                <a:avLst/>
              </a:prstGeom>
              <a:noFill/>
              <a:ln cap="flat" cmpd="sng" w="9525">
                <a:solidFill>
                  <a:schemeClr val="lt2"/>
                </a:solidFill>
                <a:prstDash val="lgDash"/>
                <a:round/>
                <a:headEnd len="sm" w="sm" type="none"/>
                <a:tailEnd len="sm" w="sm" type="none"/>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lt1"/>
                    </a:solidFill>
                    <a:latin typeface="Montserrat"/>
                    <a:ea typeface="Montserrat"/>
                    <a:cs typeface="Montserrat"/>
                    <a:sym typeface="Montserrat"/>
                  </a:rPr>
                  <a:t>Data scale</a:t>
                </a:r>
                <a:endParaRPr>
                  <a:solidFill>
                    <a:schemeClr val="lt1"/>
                  </a:solidFill>
                  <a:latin typeface="Montserrat"/>
                  <a:ea typeface="Montserrat"/>
                  <a:cs typeface="Montserrat"/>
                  <a:sym typeface="Montserrat"/>
                </a:endParaRPr>
              </a:p>
            </p:txBody>
          </p:sp>
        </p:grpSp>
        <p:grpSp>
          <p:nvGrpSpPr>
            <p:cNvPr id="596" name="Google Shape;596;p21"/>
            <p:cNvGrpSpPr/>
            <p:nvPr/>
          </p:nvGrpSpPr>
          <p:grpSpPr>
            <a:xfrm>
              <a:off x="4688882" y="1586327"/>
              <a:ext cx="2751931" cy="4290359"/>
              <a:chOff x="3516750" y="1189775"/>
              <a:chExt cx="2064000" cy="3217850"/>
            </a:xfrm>
          </p:grpSpPr>
          <p:sp>
            <p:nvSpPr>
              <p:cNvPr id="597" name="Google Shape;597;p21"/>
              <p:cNvSpPr/>
              <p:nvPr/>
            </p:nvSpPr>
            <p:spPr>
              <a:xfrm>
                <a:off x="3516750" y="1189775"/>
                <a:ext cx="2064000" cy="669000"/>
              </a:xfrm>
              <a:prstGeom prst="chevron">
                <a:avLst>
                  <a:gd fmla="val 50000" name="adj"/>
                </a:avLst>
              </a:prstGeom>
              <a:solidFill>
                <a:srgbClr val="0B774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800">
                    <a:solidFill>
                      <a:srgbClr val="FFFFFF"/>
                    </a:solidFill>
                    <a:latin typeface="Montserrat SemiBold"/>
                    <a:ea typeface="Montserrat SemiBold"/>
                    <a:cs typeface="Montserrat SemiBold"/>
                    <a:sym typeface="Montserrat SemiBold"/>
                  </a:rPr>
                  <a:t>3</a:t>
                </a:r>
                <a:endParaRPr sz="1800">
                  <a:solidFill>
                    <a:srgbClr val="FFFFFF"/>
                  </a:solidFill>
                  <a:latin typeface="Montserrat SemiBold"/>
                  <a:ea typeface="Montserrat SemiBold"/>
                  <a:cs typeface="Montserrat SemiBold"/>
                  <a:sym typeface="Montserrat SemiBold"/>
                </a:endParaRPr>
              </a:p>
            </p:txBody>
          </p:sp>
          <p:sp>
            <p:nvSpPr>
              <p:cNvPr id="598" name="Google Shape;598;p21"/>
              <p:cNvSpPr txBox="1"/>
              <p:nvPr/>
            </p:nvSpPr>
            <p:spPr>
              <a:xfrm>
                <a:off x="3739450" y="2057125"/>
                <a:ext cx="1624500" cy="2350500"/>
              </a:xfrm>
              <a:prstGeom prst="rect">
                <a:avLst/>
              </a:prstGeom>
              <a:noFill/>
              <a:ln cap="flat" cmpd="sng" w="9525">
                <a:solidFill>
                  <a:schemeClr val="lt2"/>
                </a:solidFill>
                <a:prstDash val="lgDash"/>
                <a:round/>
                <a:headEnd len="sm" w="sm" type="none"/>
                <a:tailEnd len="sm" w="sm" type="none"/>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lt1"/>
                    </a:solidFill>
                    <a:latin typeface="Montserrat"/>
                    <a:ea typeface="Montserrat"/>
                    <a:cs typeface="Montserrat"/>
                    <a:sym typeface="Montserrat"/>
                  </a:rPr>
                  <a:t>Using Elbow</a:t>
                </a:r>
                <a:r>
                  <a:rPr lang="en-US">
                    <a:solidFill>
                      <a:schemeClr val="lt1"/>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method to select a k-cluster of data.</a:t>
                </a:r>
                <a:endParaRPr>
                  <a:solidFill>
                    <a:schemeClr val="lt1"/>
                  </a:solidFill>
                  <a:latin typeface="Montserrat"/>
                  <a:ea typeface="Montserrat"/>
                  <a:cs typeface="Montserrat"/>
                  <a:sym typeface="Montserrat"/>
                </a:endParaRPr>
              </a:p>
            </p:txBody>
          </p:sp>
        </p:grpSp>
        <p:grpSp>
          <p:nvGrpSpPr>
            <p:cNvPr id="599" name="Google Shape;599;p21"/>
            <p:cNvGrpSpPr/>
            <p:nvPr/>
          </p:nvGrpSpPr>
          <p:grpSpPr>
            <a:xfrm>
              <a:off x="6926960" y="1586327"/>
              <a:ext cx="2751931" cy="4290359"/>
              <a:chOff x="5195350" y="1189775"/>
              <a:chExt cx="2064000" cy="3217850"/>
            </a:xfrm>
          </p:grpSpPr>
          <p:sp>
            <p:nvSpPr>
              <p:cNvPr id="600" name="Google Shape;600;p21"/>
              <p:cNvSpPr/>
              <p:nvPr/>
            </p:nvSpPr>
            <p:spPr>
              <a:xfrm>
                <a:off x="5195350" y="1189775"/>
                <a:ext cx="2064000" cy="669000"/>
              </a:xfrm>
              <a:prstGeom prst="chevron">
                <a:avLst>
                  <a:gd fmla="val 50000" name="adj"/>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800">
                    <a:solidFill>
                      <a:srgbClr val="FFFFFF"/>
                    </a:solidFill>
                    <a:latin typeface="Montserrat SemiBold"/>
                    <a:ea typeface="Montserrat SemiBold"/>
                    <a:cs typeface="Montserrat SemiBold"/>
                    <a:sym typeface="Montserrat SemiBold"/>
                  </a:rPr>
                  <a:t>4</a:t>
                </a:r>
                <a:endParaRPr sz="1800">
                  <a:solidFill>
                    <a:srgbClr val="FFFFFF"/>
                  </a:solidFill>
                  <a:latin typeface="Montserrat SemiBold"/>
                  <a:ea typeface="Montserrat SemiBold"/>
                  <a:cs typeface="Montserrat SemiBold"/>
                  <a:sym typeface="Montserrat SemiBold"/>
                </a:endParaRPr>
              </a:p>
            </p:txBody>
          </p:sp>
          <p:sp>
            <p:nvSpPr>
              <p:cNvPr id="601" name="Google Shape;601;p21"/>
              <p:cNvSpPr txBox="1"/>
              <p:nvPr/>
            </p:nvSpPr>
            <p:spPr>
              <a:xfrm>
                <a:off x="5461650" y="2057125"/>
                <a:ext cx="1624500" cy="2350500"/>
              </a:xfrm>
              <a:prstGeom prst="rect">
                <a:avLst/>
              </a:prstGeom>
              <a:noFill/>
              <a:ln cap="flat" cmpd="sng" w="9525">
                <a:solidFill>
                  <a:schemeClr val="lt2"/>
                </a:solidFill>
                <a:prstDash val="lgDash"/>
                <a:round/>
                <a:headEnd len="sm" w="sm" type="none"/>
                <a:tailEnd len="sm" w="sm" type="none"/>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a:solidFill>
                      <a:schemeClr val="lt1"/>
                    </a:solidFill>
                    <a:latin typeface="Montserrat"/>
                    <a:ea typeface="Montserrat"/>
                    <a:cs typeface="Montserrat"/>
                    <a:sym typeface="Montserrat"/>
                  </a:rPr>
                  <a:t>Using Silhouette method to select a k-cluster of data.</a:t>
                </a:r>
                <a:endParaRPr>
                  <a:solidFill>
                    <a:schemeClr val="lt1"/>
                  </a:solidFill>
                  <a:latin typeface="Montserrat"/>
                  <a:ea typeface="Montserrat"/>
                  <a:cs typeface="Montserrat"/>
                  <a:sym typeface="Montserrat"/>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2"/>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07" name="Google Shape;607;p22"/>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08" name="Google Shape;608;p22"/>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09" name="Google Shape;609;p22"/>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10" name="Google Shape;610;p22"/>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11" name="Google Shape;611;p22"/>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12" name="Google Shape;612;p22"/>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13" name="Google Shape;613;p22"/>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614" name="Google Shape;614;p22">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615" name="Google Shape;615;p22">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616" name="Google Shape;616;p22">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Headphones" id="617" name="Google Shape;617;p22">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Music notes" id="618" name="Google Shape;618;p22">
            <a:hlinkClick/>
          </p:cNvPr>
          <p:cNvPicPr preferRelativeResize="0"/>
          <p:nvPr/>
        </p:nvPicPr>
        <p:blipFill rotWithShape="1">
          <a:blip r:embed="rId11">
            <a:alphaModFix/>
          </a:blip>
          <a:srcRect b="0" l="0" r="0" t="0"/>
          <a:stretch/>
        </p:blipFill>
        <p:spPr>
          <a:xfrm>
            <a:off x="253460" y="5977515"/>
            <a:ext cx="642076" cy="642076"/>
          </a:xfrm>
          <a:prstGeom prst="rect">
            <a:avLst/>
          </a:prstGeom>
          <a:noFill/>
          <a:ln>
            <a:noFill/>
          </a:ln>
        </p:spPr>
      </p:pic>
      <p:pic>
        <p:nvPicPr>
          <p:cNvPr descr="Spotify Logo Png - Free Transparent PNG Logos" id="619" name="Google Shape;619;p22">
            <a:hlinkClick action="ppaction://hlinksldjump" r:id="rId12"/>
          </p:cNvPr>
          <p:cNvPicPr preferRelativeResize="0"/>
          <p:nvPr/>
        </p:nvPicPr>
        <p:blipFill rotWithShape="1">
          <a:blip r:embed="rId13">
            <a:alphaModFix/>
          </a:blip>
          <a:srcRect b="0" l="0" r="0" t="0"/>
          <a:stretch/>
        </p:blipFill>
        <p:spPr>
          <a:xfrm>
            <a:off x="253460" y="212717"/>
            <a:ext cx="747405" cy="747405"/>
          </a:xfrm>
          <a:prstGeom prst="rect">
            <a:avLst/>
          </a:prstGeom>
          <a:noFill/>
          <a:ln>
            <a:noFill/>
          </a:ln>
        </p:spPr>
      </p:pic>
      <p:sp>
        <p:nvSpPr>
          <p:cNvPr id="620" name="Google Shape;620;p22"/>
          <p:cNvSpPr txBox="1"/>
          <p:nvPr/>
        </p:nvSpPr>
        <p:spPr>
          <a:xfrm>
            <a:off x="5722075" y="193100"/>
            <a:ext cx="613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Segmentation: K-Means Clustering</a:t>
            </a:r>
            <a:endParaRPr sz="2400">
              <a:solidFill>
                <a:schemeClr val="lt1"/>
              </a:solidFill>
              <a:latin typeface="Oswald"/>
              <a:ea typeface="Oswald"/>
              <a:cs typeface="Oswald"/>
              <a:sym typeface="Oswald"/>
            </a:endParaRPr>
          </a:p>
        </p:txBody>
      </p:sp>
      <p:pic>
        <p:nvPicPr>
          <p:cNvPr descr="Star" id="621" name="Google Shape;621;p22">
            <a:hlinkClick action="ppaction://hlinksldjump" r:id="rId14"/>
          </p:cNvPr>
          <p:cNvPicPr preferRelativeResize="0"/>
          <p:nvPr/>
        </p:nvPicPr>
        <p:blipFill rotWithShape="1">
          <a:blip r:embed="rId15">
            <a:alphaModFix/>
          </a:blip>
          <a:srcRect b="0" l="0" r="0" t="0"/>
          <a:stretch/>
        </p:blipFill>
        <p:spPr>
          <a:xfrm>
            <a:off x="350069" y="3495393"/>
            <a:ext cx="588926" cy="588926"/>
          </a:xfrm>
          <a:prstGeom prst="rect">
            <a:avLst/>
          </a:prstGeom>
          <a:noFill/>
          <a:ln>
            <a:noFill/>
          </a:ln>
        </p:spPr>
      </p:pic>
      <p:sp>
        <p:nvSpPr>
          <p:cNvPr id="622" name="Google Shape;622;p22"/>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23" name="Google Shape;623;p22"/>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624" name="Google Shape;624;p22">
            <a:hlinkClick action="ppaction://hlinksldjump" r:id="rId16"/>
          </p:cNvPr>
          <p:cNvPicPr preferRelativeResize="0"/>
          <p:nvPr/>
        </p:nvPicPr>
        <p:blipFill rotWithShape="1">
          <a:blip r:embed="rId17">
            <a:alphaModFix/>
          </a:blip>
          <a:srcRect b="0" l="0" r="0" t="0"/>
          <a:stretch/>
        </p:blipFill>
        <p:spPr>
          <a:xfrm>
            <a:off x="262550" y="5132538"/>
            <a:ext cx="642076" cy="642076"/>
          </a:xfrm>
          <a:prstGeom prst="rect">
            <a:avLst/>
          </a:prstGeom>
          <a:noFill/>
          <a:ln>
            <a:noFill/>
          </a:ln>
        </p:spPr>
      </p:pic>
      <p:sp>
        <p:nvSpPr>
          <p:cNvPr id="625" name="Google Shape;625;p22"/>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626" name="Google Shape;626;p22"/>
          <p:cNvGrpSpPr/>
          <p:nvPr/>
        </p:nvGrpSpPr>
        <p:grpSpPr>
          <a:xfrm>
            <a:off x="3431963" y="96438"/>
            <a:ext cx="2016167" cy="747425"/>
            <a:chOff x="3471463" y="4409113"/>
            <a:chExt cx="2016167" cy="747425"/>
          </a:xfrm>
        </p:grpSpPr>
        <p:pic>
          <p:nvPicPr>
            <p:cNvPr descr="Heart" id="627" name="Google Shape;627;p22"/>
            <p:cNvPicPr preferRelativeResize="0"/>
            <p:nvPr/>
          </p:nvPicPr>
          <p:blipFill rotWithShape="1">
            <a:blip r:embed="rId18">
              <a:alphaModFix/>
            </a:blip>
            <a:srcRect b="0" l="0" r="0" t="0"/>
            <a:stretch/>
          </p:blipFill>
          <p:spPr>
            <a:xfrm>
              <a:off x="4347124" y="4418883"/>
              <a:ext cx="727908" cy="727908"/>
            </a:xfrm>
            <a:prstGeom prst="rect">
              <a:avLst/>
            </a:prstGeom>
            <a:noFill/>
            <a:ln>
              <a:noFill/>
            </a:ln>
          </p:spPr>
        </p:pic>
        <p:grpSp>
          <p:nvGrpSpPr>
            <p:cNvPr id="628" name="Google Shape;628;p22"/>
            <p:cNvGrpSpPr/>
            <p:nvPr/>
          </p:nvGrpSpPr>
          <p:grpSpPr>
            <a:xfrm>
              <a:off x="5203239" y="4715743"/>
              <a:ext cx="284390" cy="65910"/>
              <a:chOff x="5272131" y="3789856"/>
              <a:chExt cx="793500" cy="183900"/>
            </a:xfrm>
          </p:grpSpPr>
          <p:sp>
            <p:nvSpPr>
              <p:cNvPr id="629" name="Google Shape;629;p22"/>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30" name="Google Shape;630;p22"/>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31" name="Google Shape;631;p22"/>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632" name="Google Shape;632;p22"/>
            <p:cNvPicPr preferRelativeResize="0"/>
            <p:nvPr/>
          </p:nvPicPr>
          <p:blipFill>
            <a:blip r:embed="rId19">
              <a:alphaModFix/>
            </a:blip>
            <a:stretch>
              <a:fillRect/>
            </a:stretch>
          </p:blipFill>
          <p:spPr>
            <a:xfrm>
              <a:off x="3471463" y="4409113"/>
              <a:ext cx="747425" cy="747425"/>
            </a:xfrm>
            <a:prstGeom prst="rect">
              <a:avLst/>
            </a:prstGeom>
            <a:noFill/>
            <a:ln>
              <a:noFill/>
            </a:ln>
          </p:spPr>
        </p:pic>
      </p:grpSp>
      <p:sp>
        <p:nvSpPr>
          <p:cNvPr id="633" name="Google Shape;633;p22"/>
          <p:cNvSpPr/>
          <p:nvPr/>
        </p:nvSpPr>
        <p:spPr>
          <a:xfrm>
            <a:off x="3463075" y="5132550"/>
            <a:ext cx="8395200" cy="885300"/>
          </a:xfrm>
          <a:prstGeom prst="flowChartAlternateProcess">
            <a:avLst/>
          </a:prstGeom>
          <a:solidFill>
            <a:srgbClr val="000000">
              <a:alpha val="0"/>
            </a:srgbClr>
          </a:solidFill>
          <a:ln cap="flat" cmpd="sng" w="9525">
            <a:solidFill>
              <a:srgbClr val="D9D9D9"/>
            </a:solidFill>
            <a:prstDash val="dash"/>
            <a:round/>
            <a:headEnd len="sm" w="sm" type="none"/>
            <a:tailEnd len="sm" w="sm" type="none"/>
          </a:ln>
          <a:effectLst>
            <a:reflection blurRad="0" dir="5400000" dist="38100" endA="0" endPos="30000" fadeDir="5400012" kx="0" rotWithShape="0" algn="bl" stA="1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lt1"/>
                </a:solidFill>
                <a:latin typeface="Oswald Light"/>
                <a:ea typeface="Oswald Light"/>
                <a:cs typeface="Oswald Light"/>
                <a:sym typeface="Oswald Light"/>
              </a:rPr>
              <a:t>The optimal number of clusters can be determined by using the elbow and silhouette methods. In this case, the data is divided into </a:t>
            </a:r>
            <a:r>
              <a:rPr lang="en-US" sz="2200">
                <a:solidFill>
                  <a:schemeClr val="accent1"/>
                </a:solidFill>
                <a:latin typeface="Oswald Light"/>
                <a:ea typeface="Oswald Light"/>
                <a:cs typeface="Oswald Light"/>
                <a:sym typeface="Oswald Light"/>
              </a:rPr>
              <a:t>three clusters</a:t>
            </a:r>
            <a:r>
              <a:rPr lang="en-US" sz="2200">
                <a:solidFill>
                  <a:schemeClr val="lt1"/>
                </a:solidFill>
                <a:latin typeface="Oswald Light"/>
                <a:ea typeface="Oswald Light"/>
                <a:cs typeface="Oswald Light"/>
                <a:sym typeface="Oswald Light"/>
              </a:rPr>
              <a:t>.</a:t>
            </a:r>
            <a:endParaRPr sz="2200">
              <a:solidFill>
                <a:srgbClr val="FFFFFF"/>
              </a:solidFill>
              <a:latin typeface="Oswald Light"/>
              <a:ea typeface="Oswald Light"/>
              <a:cs typeface="Oswald Light"/>
              <a:sym typeface="Oswald Light"/>
            </a:endParaRPr>
          </a:p>
        </p:txBody>
      </p:sp>
      <p:grpSp>
        <p:nvGrpSpPr>
          <p:cNvPr id="634" name="Google Shape;634;p22"/>
          <p:cNvGrpSpPr/>
          <p:nvPr/>
        </p:nvGrpSpPr>
        <p:grpSpPr>
          <a:xfrm>
            <a:off x="3264135" y="1260450"/>
            <a:ext cx="8790261" cy="3642300"/>
            <a:chOff x="3264135" y="1260450"/>
            <a:chExt cx="8790261" cy="3642300"/>
          </a:xfrm>
        </p:grpSpPr>
        <p:grpSp>
          <p:nvGrpSpPr>
            <p:cNvPr id="635" name="Google Shape;635;p22"/>
            <p:cNvGrpSpPr/>
            <p:nvPr/>
          </p:nvGrpSpPr>
          <p:grpSpPr>
            <a:xfrm>
              <a:off x="3264135" y="1260450"/>
              <a:ext cx="7648690" cy="3642300"/>
              <a:chOff x="3264135" y="1260450"/>
              <a:chExt cx="7648690" cy="3642300"/>
            </a:xfrm>
          </p:grpSpPr>
          <p:pic>
            <p:nvPicPr>
              <p:cNvPr id="636" name="Google Shape;636;p22"/>
              <p:cNvPicPr preferRelativeResize="0"/>
              <p:nvPr/>
            </p:nvPicPr>
            <p:blipFill>
              <a:blip r:embed="rId20">
                <a:alphaModFix/>
              </a:blip>
              <a:stretch>
                <a:fillRect/>
              </a:stretch>
            </p:blipFill>
            <p:spPr>
              <a:xfrm>
                <a:off x="3264135" y="1260450"/>
                <a:ext cx="4716000" cy="3211200"/>
              </a:xfrm>
              <a:prstGeom prst="rect">
                <a:avLst/>
              </a:prstGeom>
              <a:noFill/>
              <a:ln cap="flat" cmpd="sng" w="9525">
                <a:solidFill>
                  <a:schemeClr val="dk1"/>
                </a:solidFill>
                <a:prstDash val="solid"/>
                <a:round/>
                <a:headEnd len="sm" w="sm" type="none"/>
                <a:tailEnd len="sm" w="sm" type="none"/>
              </a:ln>
            </p:spPr>
          </p:pic>
          <p:sp>
            <p:nvSpPr>
              <p:cNvPr id="637" name="Google Shape;637;p22"/>
              <p:cNvSpPr txBox="1"/>
              <p:nvPr/>
            </p:nvSpPr>
            <p:spPr>
              <a:xfrm>
                <a:off x="4950575" y="4471650"/>
                <a:ext cx="134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lt1"/>
                    </a:solidFill>
                    <a:latin typeface="Oswald"/>
                    <a:ea typeface="Oswald"/>
                    <a:cs typeface="Oswald"/>
                    <a:sym typeface="Oswald"/>
                  </a:rPr>
                  <a:t>E</a:t>
                </a:r>
                <a:r>
                  <a:rPr lang="en-US" sz="1600">
                    <a:solidFill>
                      <a:schemeClr val="lt1"/>
                    </a:solidFill>
                    <a:latin typeface="Oswald"/>
                    <a:ea typeface="Oswald"/>
                    <a:cs typeface="Oswald"/>
                    <a:sym typeface="Oswald"/>
                  </a:rPr>
                  <a:t>lbow </a:t>
                </a:r>
                <a:r>
                  <a:rPr lang="en-US" sz="1600">
                    <a:solidFill>
                      <a:schemeClr val="lt1"/>
                    </a:solidFill>
                    <a:latin typeface="Oswald"/>
                    <a:ea typeface="Oswald"/>
                    <a:cs typeface="Oswald"/>
                    <a:sym typeface="Oswald"/>
                  </a:rPr>
                  <a:t>Method</a:t>
                </a:r>
                <a:endParaRPr sz="1600">
                  <a:solidFill>
                    <a:schemeClr val="lt1"/>
                  </a:solidFill>
                  <a:latin typeface="Oswald"/>
                  <a:ea typeface="Oswald"/>
                  <a:cs typeface="Oswald"/>
                  <a:sym typeface="Oswald"/>
                </a:endParaRPr>
              </a:p>
            </p:txBody>
          </p:sp>
          <p:sp>
            <p:nvSpPr>
              <p:cNvPr id="638" name="Google Shape;638;p22"/>
              <p:cNvSpPr txBox="1"/>
              <p:nvPr/>
            </p:nvSpPr>
            <p:spPr>
              <a:xfrm>
                <a:off x="9092125" y="4471650"/>
                <a:ext cx="182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lt1"/>
                    </a:solidFill>
                    <a:latin typeface="Oswald"/>
                    <a:ea typeface="Oswald"/>
                    <a:cs typeface="Oswald"/>
                    <a:sym typeface="Oswald"/>
                  </a:rPr>
                  <a:t>Silhouette</a:t>
                </a:r>
                <a:r>
                  <a:rPr lang="en-US" sz="1600">
                    <a:solidFill>
                      <a:schemeClr val="lt1"/>
                    </a:solidFill>
                    <a:latin typeface="Oswald"/>
                    <a:ea typeface="Oswald"/>
                    <a:cs typeface="Oswald"/>
                    <a:sym typeface="Oswald"/>
                  </a:rPr>
                  <a:t> </a:t>
                </a:r>
                <a:r>
                  <a:rPr lang="en-US" sz="1600">
                    <a:solidFill>
                      <a:schemeClr val="lt1"/>
                    </a:solidFill>
                    <a:latin typeface="Oswald"/>
                    <a:ea typeface="Oswald"/>
                    <a:cs typeface="Oswald"/>
                    <a:sym typeface="Oswald"/>
                  </a:rPr>
                  <a:t>Method</a:t>
                </a:r>
                <a:endParaRPr sz="1600">
                  <a:solidFill>
                    <a:schemeClr val="lt1"/>
                  </a:solidFill>
                  <a:latin typeface="Oswald"/>
                  <a:ea typeface="Oswald"/>
                  <a:cs typeface="Oswald"/>
                  <a:sym typeface="Oswald"/>
                </a:endParaRPr>
              </a:p>
            </p:txBody>
          </p:sp>
        </p:grpSp>
        <p:pic>
          <p:nvPicPr>
            <p:cNvPr id="639" name="Google Shape;639;p22"/>
            <p:cNvPicPr preferRelativeResize="0"/>
            <p:nvPr/>
          </p:nvPicPr>
          <p:blipFill>
            <a:blip r:embed="rId21">
              <a:alphaModFix/>
            </a:blip>
            <a:stretch>
              <a:fillRect/>
            </a:stretch>
          </p:blipFill>
          <p:spPr>
            <a:xfrm>
              <a:off x="8027775" y="1260450"/>
              <a:ext cx="4026621" cy="32112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3"/>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45" name="Google Shape;645;p23"/>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46" name="Google Shape;646;p23"/>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47" name="Google Shape;647;p23"/>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48" name="Google Shape;648;p23"/>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49" name="Google Shape;649;p23"/>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50" name="Google Shape;650;p23"/>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51" name="Google Shape;651;p23"/>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652" name="Google Shape;652;p23"/>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653" name="Google Shape;653;p23"/>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654" name="Google Shape;654;p23"/>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655" name="Google Shape;655;p23"/>
          <p:cNvGrpSpPr/>
          <p:nvPr/>
        </p:nvGrpSpPr>
        <p:grpSpPr>
          <a:xfrm>
            <a:off x="5272301" y="437180"/>
            <a:ext cx="284390" cy="65910"/>
            <a:chOff x="5272131" y="3789856"/>
            <a:chExt cx="793500" cy="183900"/>
          </a:xfrm>
        </p:grpSpPr>
        <p:sp>
          <p:nvSpPr>
            <p:cNvPr id="656" name="Google Shape;656;p23"/>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57" name="Google Shape;657;p23"/>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58" name="Google Shape;658;p23"/>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descr="Home" id="659" name="Google Shape;659;p23">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660" name="Google Shape;660;p23">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661" name="Google Shape;661;p23">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662" name="Google Shape;662;p23">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663" name="Google Shape;663;p23">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664" name="Google Shape;664;p23">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665" name="Google Shape;665;p23"/>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Segmentation: </a:t>
            </a:r>
            <a:r>
              <a:rPr lang="en-US" sz="2400">
                <a:solidFill>
                  <a:schemeClr val="lt1"/>
                </a:solidFill>
                <a:latin typeface="Oswald"/>
                <a:ea typeface="Oswald"/>
                <a:cs typeface="Oswald"/>
                <a:sym typeface="Oswald"/>
              </a:rPr>
              <a:t>Data Distribution</a:t>
            </a:r>
            <a:endParaRPr sz="2400">
              <a:solidFill>
                <a:schemeClr val="lt1"/>
              </a:solidFill>
              <a:latin typeface="Oswald"/>
              <a:ea typeface="Oswald"/>
              <a:cs typeface="Oswald"/>
              <a:sym typeface="Oswald"/>
            </a:endParaRPr>
          </a:p>
        </p:txBody>
      </p:sp>
      <p:pic>
        <p:nvPicPr>
          <p:cNvPr descr="Star" id="666" name="Google Shape;666;p23">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667" name="Google Shape;667;p23"/>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68" name="Google Shape;668;p23"/>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669" name="Google Shape;669;p23">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sp>
        <p:nvSpPr>
          <p:cNvPr id="670" name="Google Shape;670;p23"/>
          <p:cNvSpPr txBox="1"/>
          <p:nvPr/>
        </p:nvSpPr>
        <p:spPr>
          <a:xfrm>
            <a:off x="3535784" y="5096098"/>
            <a:ext cx="8199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600">
                <a:solidFill>
                  <a:schemeClr val="lt1"/>
                </a:solidFill>
                <a:latin typeface="Open Sans"/>
                <a:ea typeface="Open Sans"/>
                <a:cs typeface="Open Sans"/>
                <a:sym typeface="Open Sans"/>
              </a:rPr>
              <a:t>Data distribution comparison before and after clustering</a:t>
            </a:r>
            <a:endParaRPr sz="1600">
              <a:solidFill>
                <a:schemeClr val="lt1"/>
              </a:solidFill>
              <a:latin typeface="Open Sans"/>
              <a:ea typeface="Open Sans"/>
              <a:cs typeface="Open Sans"/>
              <a:sym typeface="Open Sans"/>
            </a:endParaRPr>
          </a:p>
        </p:txBody>
      </p:sp>
      <p:sp>
        <p:nvSpPr>
          <p:cNvPr id="671" name="Google Shape;671;p23"/>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pic>
        <p:nvPicPr>
          <p:cNvPr id="672" name="Google Shape;672;p23"/>
          <p:cNvPicPr preferRelativeResize="0"/>
          <p:nvPr/>
        </p:nvPicPr>
        <p:blipFill>
          <a:blip r:embed="rId20">
            <a:alphaModFix/>
          </a:blip>
          <a:stretch>
            <a:fillRect/>
          </a:stretch>
        </p:blipFill>
        <p:spPr>
          <a:xfrm>
            <a:off x="3326525" y="1259124"/>
            <a:ext cx="8617500" cy="36580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4"/>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78" name="Google Shape;678;p24"/>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79" name="Google Shape;679;p24"/>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680" name="Google Shape;680;p24"/>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681" name="Google Shape;681;p24"/>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682" name="Google Shape;682;p24"/>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683" name="Google Shape;683;p24"/>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684" name="Google Shape;684;p24"/>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685" name="Google Shape;685;p24"/>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686" name="Google Shape;686;p24"/>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687" name="Google Shape;687;p24"/>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688" name="Google Shape;688;p24"/>
          <p:cNvGrpSpPr/>
          <p:nvPr/>
        </p:nvGrpSpPr>
        <p:grpSpPr>
          <a:xfrm>
            <a:off x="5272301" y="437180"/>
            <a:ext cx="284390" cy="65910"/>
            <a:chOff x="5272131" y="3789856"/>
            <a:chExt cx="793500" cy="183900"/>
          </a:xfrm>
        </p:grpSpPr>
        <p:sp>
          <p:nvSpPr>
            <p:cNvPr id="689" name="Google Shape;689;p24"/>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90" name="Google Shape;690;p24"/>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691" name="Google Shape;691;p24"/>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descr="Home" id="692" name="Google Shape;692;p24">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693" name="Google Shape;693;p24">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694" name="Google Shape;694;p24">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695" name="Google Shape;695;p24">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696" name="Google Shape;696;p24">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697" name="Google Shape;697;p24">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698" name="Google Shape;698;p24"/>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Data Segmentation</a:t>
            </a:r>
            <a:endParaRPr sz="2400">
              <a:solidFill>
                <a:schemeClr val="lt1"/>
              </a:solidFill>
              <a:latin typeface="Oswald"/>
              <a:ea typeface="Oswald"/>
              <a:cs typeface="Oswald"/>
              <a:sym typeface="Oswald"/>
            </a:endParaRPr>
          </a:p>
        </p:txBody>
      </p:sp>
      <p:pic>
        <p:nvPicPr>
          <p:cNvPr descr="Star" id="699" name="Google Shape;699;p24">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700" name="Google Shape;700;p24"/>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01" name="Google Shape;701;p24"/>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02" name="Google Shape;702;p24">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graphicFrame>
        <p:nvGraphicFramePr>
          <p:cNvPr id="703" name="Google Shape;703;p24"/>
          <p:cNvGraphicFramePr/>
          <p:nvPr/>
        </p:nvGraphicFramePr>
        <p:xfrm>
          <a:off x="3524538" y="1484613"/>
          <a:ext cx="3000000" cy="3000000"/>
        </p:xfrm>
        <a:graphic>
          <a:graphicData uri="http://schemas.openxmlformats.org/drawingml/2006/table">
            <a:tbl>
              <a:tblPr>
                <a:noFill/>
                <a:tableStyleId>{48E67ABF-C911-4A0D-A7E7-6C49EF6F49BE}</a:tableStyleId>
              </a:tblPr>
              <a:tblGrid>
                <a:gridCol w="2757425"/>
                <a:gridCol w="2757425"/>
                <a:gridCol w="2757425"/>
              </a:tblGrid>
              <a:tr h="719850">
                <a:tc>
                  <a:txBody>
                    <a:bodyPr/>
                    <a:lstStyle/>
                    <a:p>
                      <a:pPr indent="0" lvl="0" marL="0" rtl="0" algn="ctr">
                        <a:spcBef>
                          <a:spcPts val="0"/>
                        </a:spcBef>
                        <a:spcAft>
                          <a:spcPts val="0"/>
                        </a:spcAft>
                        <a:buNone/>
                      </a:pPr>
                      <a:r>
                        <a:rPr b="1" lang="en-US">
                          <a:solidFill>
                            <a:srgbClr val="FFFFFF"/>
                          </a:solidFill>
                          <a:latin typeface="Oswald"/>
                          <a:ea typeface="Oswald"/>
                          <a:cs typeface="Oswald"/>
                          <a:sym typeface="Oswald"/>
                        </a:rPr>
                        <a:t>Cluster 1</a:t>
                      </a:r>
                      <a:endParaRPr b="1">
                        <a:solidFill>
                          <a:srgbClr val="FFFFFF"/>
                        </a:solidFill>
                        <a:latin typeface="Oswald"/>
                        <a:ea typeface="Oswald"/>
                        <a:cs typeface="Oswald"/>
                        <a:sym typeface="Oswald"/>
                      </a:endParaRPr>
                    </a:p>
                  </a:txBody>
                  <a:tcPr marT="91425" marB="91425" marR="91425" marL="91425" anchor="ctr">
                    <a:solidFill>
                      <a:srgbClr val="0B7140"/>
                    </a:solidFill>
                  </a:tcPr>
                </a:tc>
                <a:tc>
                  <a:txBody>
                    <a:bodyPr/>
                    <a:lstStyle/>
                    <a:p>
                      <a:pPr indent="0" lvl="0" marL="0" rtl="0" algn="ctr">
                        <a:spcBef>
                          <a:spcPts val="0"/>
                        </a:spcBef>
                        <a:spcAft>
                          <a:spcPts val="0"/>
                        </a:spcAft>
                        <a:buNone/>
                      </a:pPr>
                      <a:r>
                        <a:rPr b="1" lang="en-US">
                          <a:solidFill>
                            <a:srgbClr val="FFFFFF"/>
                          </a:solidFill>
                          <a:latin typeface="Oswald"/>
                          <a:ea typeface="Oswald"/>
                          <a:cs typeface="Oswald"/>
                          <a:sym typeface="Oswald"/>
                        </a:rPr>
                        <a:t>Cluster 2</a:t>
                      </a:r>
                      <a:endParaRPr b="1">
                        <a:solidFill>
                          <a:srgbClr val="FFFFFF"/>
                        </a:solidFill>
                        <a:latin typeface="Oswald"/>
                        <a:ea typeface="Oswald"/>
                        <a:cs typeface="Oswald"/>
                        <a:sym typeface="Oswald"/>
                      </a:endParaRPr>
                    </a:p>
                  </a:txBody>
                  <a:tcPr marT="91425" marB="91425" marR="91425" marL="91425" anchor="ctr">
                    <a:solidFill>
                      <a:srgbClr val="0B7140"/>
                    </a:solidFill>
                  </a:tcPr>
                </a:tc>
                <a:tc>
                  <a:txBody>
                    <a:bodyPr/>
                    <a:lstStyle/>
                    <a:p>
                      <a:pPr indent="0" lvl="0" marL="0" rtl="0" algn="ctr">
                        <a:spcBef>
                          <a:spcPts val="0"/>
                        </a:spcBef>
                        <a:spcAft>
                          <a:spcPts val="0"/>
                        </a:spcAft>
                        <a:buNone/>
                      </a:pPr>
                      <a:r>
                        <a:rPr b="1" lang="en-US">
                          <a:solidFill>
                            <a:srgbClr val="FFFFFF"/>
                          </a:solidFill>
                          <a:latin typeface="Oswald"/>
                          <a:ea typeface="Oswald"/>
                          <a:cs typeface="Oswald"/>
                          <a:sym typeface="Oswald"/>
                        </a:rPr>
                        <a:t>Cluster 3</a:t>
                      </a:r>
                      <a:endParaRPr b="1">
                        <a:solidFill>
                          <a:srgbClr val="FFFFFF"/>
                        </a:solidFill>
                        <a:latin typeface="Oswald"/>
                        <a:ea typeface="Oswald"/>
                        <a:cs typeface="Oswald"/>
                        <a:sym typeface="Oswald"/>
                      </a:endParaRPr>
                    </a:p>
                  </a:txBody>
                  <a:tcPr marT="91425" marB="91425" marR="91425" marL="91425" anchor="ctr">
                    <a:solidFill>
                      <a:srgbClr val="0B7140"/>
                    </a:solidFill>
                  </a:tcPr>
                </a:tc>
              </a:tr>
              <a:tr h="414725">
                <a:tc gridSpan="3">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Popularity</a:t>
                      </a:r>
                      <a:endParaRPr b="1">
                        <a:solidFill>
                          <a:schemeClr val="dk1"/>
                        </a:solidFill>
                        <a:latin typeface="Oswald"/>
                        <a:ea typeface="Oswald"/>
                        <a:cs typeface="Oswald"/>
                        <a:sym typeface="Oswald"/>
                      </a:endParaRPr>
                    </a:p>
                  </a:txBody>
                  <a:tcPr marT="91425" marB="91425" marR="91425" marL="91425">
                    <a:solidFill>
                      <a:srgbClr val="FFFFFF"/>
                    </a:solidFill>
                  </a:tcPr>
                </a:tc>
                <a:tc hMerge="1"/>
                <a:tc hMerge="1"/>
              </a:tr>
              <a:tr h="452400">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Low</a:t>
                      </a:r>
                      <a:r>
                        <a:rPr lang="en-US">
                          <a:solidFill>
                            <a:schemeClr val="dk1"/>
                          </a:solidFill>
                          <a:latin typeface="Oswald"/>
                          <a:ea typeface="Oswald"/>
                          <a:cs typeface="Oswald"/>
                          <a:sym typeface="Oswald"/>
                        </a:rPr>
                        <a:t> Popularity, </a:t>
                      </a:r>
                      <a:r>
                        <a:rPr b="1" lang="en-US">
                          <a:solidFill>
                            <a:schemeClr val="dk1"/>
                          </a:solidFill>
                          <a:latin typeface="Oswald"/>
                          <a:ea typeface="Oswald"/>
                          <a:cs typeface="Oswald"/>
                          <a:sym typeface="Oswald"/>
                        </a:rPr>
                        <a:t>Moderate</a:t>
                      </a:r>
                      <a:r>
                        <a:rPr lang="en-US">
                          <a:solidFill>
                            <a:schemeClr val="dk1"/>
                          </a:solidFill>
                          <a:latin typeface="Oswald"/>
                          <a:ea typeface="Oswald"/>
                          <a:cs typeface="Oswald"/>
                          <a:sym typeface="Oswald"/>
                        </a:rPr>
                        <a:t> Followers</a:t>
                      </a:r>
                      <a:endParaRPr>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High</a:t>
                      </a:r>
                      <a:r>
                        <a:rPr lang="en-US">
                          <a:solidFill>
                            <a:schemeClr val="dk1"/>
                          </a:solidFill>
                          <a:latin typeface="Oswald"/>
                          <a:ea typeface="Oswald"/>
                          <a:cs typeface="Oswald"/>
                          <a:sym typeface="Oswald"/>
                        </a:rPr>
                        <a:t> Popularity, </a:t>
                      </a:r>
                      <a:r>
                        <a:rPr b="1" lang="en-US">
                          <a:solidFill>
                            <a:schemeClr val="dk1"/>
                          </a:solidFill>
                          <a:latin typeface="Oswald"/>
                          <a:ea typeface="Oswald"/>
                          <a:cs typeface="Oswald"/>
                          <a:sym typeface="Oswald"/>
                        </a:rPr>
                        <a:t>Highest </a:t>
                      </a:r>
                      <a:r>
                        <a:rPr lang="en-US">
                          <a:solidFill>
                            <a:schemeClr val="dk1"/>
                          </a:solidFill>
                          <a:latin typeface="Oswald"/>
                          <a:ea typeface="Oswald"/>
                          <a:cs typeface="Oswald"/>
                          <a:sym typeface="Oswald"/>
                        </a:rPr>
                        <a:t>Followers</a:t>
                      </a:r>
                      <a:endParaRPr>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Highest</a:t>
                      </a:r>
                      <a:r>
                        <a:rPr lang="en-US">
                          <a:solidFill>
                            <a:schemeClr val="dk1"/>
                          </a:solidFill>
                          <a:latin typeface="Oswald"/>
                          <a:ea typeface="Oswald"/>
                          <a:cs typeface="Oswald"/>
                          <a:sym typeface="Oswald"/>
                        </a:rPr>
                        <a:t> Popularity, </a:t>
                      </a:r>
                      <a:r>
                        <a:rPr b="1" lang="en-US">
                          <a:solidFill>
                            <a:schemeClr val="dk1"/>
                          </a:solidFill>
                          <a:latin typeface="Oswald"/>
                          <a:ea typeface="Oswald"/>
                          <a:cs typeface="Oswald"/>
                          <a:sym typeface="Oswald"/>
                        </a:rPr>
                        <a:t>Low </a:t>
                      </a:r>
                      <a:r>
                        <a:rPr lang="en-US">
                          <a:solidFill>
                            <a:schemeClr val="dk1"/>
                          </a:solidFill>
                          <a:latin typeface="Oswald"/>
                          <a:ea typeface="Oswald"/>
                          <a:cs typeface="Oswald"/>
                          <a:sym typeface="Oswald"/>
                        </a:rPr>
                        <a:t>Followers</a:t>
                      </a:r>
                      <a:endParaRPr>
                        <a:solidFill>
                          <a:schemeClr val="dk1"/>
                        </a:solidFill>
                        <a:latin typeface="Oswald"/>
                        <a:ea typeface="Oswald"/>
                        <a:cs typeface="Oswald"/>
                        <a:sym typeface="Oswald"/>
                      </a:endParaRPr>
                    </a:p>
                  </a:txBody>
                  <a:tcPr marT="91425" marB="91425" marR="91425" marL="91425">
                    <a:solidFill>
                      <a:srgbClr val="D9D9D9"/>
                    </a:solidFill>
                  </a:tcPr>
                </a:tc>
              </a:tr>
              <a:tr h="446275">
                <a:tc gridSpan="3">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Music Attributes</a:t>
                      </a:r>
                      <a:endParaRPr b="1">
                        <a:solidFill>
                          <a:schemeClr val="dk1"/>
                        </a:solidFill>
                        <a:latin typeface="Oswald"/>
                        <a:ea typeface="Oswald"/>
                        <a:cs typeface="Oswald"/>
                        <a:sym typeface="Oswald"/>
                      </a:endParaRPr>
                    </a:p>
                  </a:txBody>
                  <a:tcPr marT="91425" marB="91425" marR="91425" marL="91425">
                    <a:solidFill>
                      <a:srgbClr val="FFFFFF"/>
                    </a:solidFill>
                  </a:tcPr>
                </a:tc>
                <a:tc hMerge="1"/>
                <a:tc hMerge="1"/>
              </a:tr>
              <a:tr h="736250">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High </a:t>
                      </a:r>
                      <a:r>
                        <a:rPr lang="en-US">
                          <a:solidFill>
                            <a:schemeClr val="dk1"/>
                          </a:solidFill>
                          <a:latin typeface="Oswald"/>
                          <a:ea typeface="Oswald"/>
                          <a:cs typeface="Oswald"/>
                          <a:sym typeface="Oswald"/>
                        </a:rPr>
                        <a:t>value on danceability, energy, loudness, speechiness, liveliness, valence &amp; tempo</a:t>
                      </a:r>
                      <a:endParaRPr>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Moderate</a:t>
                      </a:r>
                      <a:r>
                        <a:rPr lang="en-US">
                          <a:solidFill>
                            <a:schemeClr val="dk1"/>
                          </a:solidFill>
                          <a:latin typeface="Oswald"/>
                          <a:ea typeface="Oswald"/>
                          <a:cs typeface="Oswald"/>
                          <a:sym typeface="Oswald"/>
                        </a:rPr>
                        <a:t> value on danceability, energy, loudness, speechiness, liveliness, valence &amp; tempo. Also on Accousticness &amp; Instrumentalness</a:t>
                      </a:r>
                      <a:endParaRPr>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Low</a:t>
                      </a:r>
                      <a:r>
                        <a:rPr lang="en-US">
                          <a:solidFill>
                            <a:schemeClr val="dk1"/>
                          </a:solidFill>
                          <a:latin typeface="Oswald"/>
                          <a:ea typeface="Oswald"/>
                          <a:cs typeface="Oswald"/>
                          <a:sym typeface="Oswald"/>
                        </a:rPr>
                        <a:t> value on danceability, energy, loudness, speechiness, liveliness, valence &amp; tempo, </a:t>
                      </a:r>
                      <a:r>
                        <a:rPr b="1" lang="en-US">
                          <a:solidFill>
                            <a:schemeClr val="dk1"/>
                          </a:solidFill>
                          <a:latin typeface="Oswald"/>
                          <a:ea typeface="Oswald"/>
                          <a:cs typeface="Oswald"/>
                          <a:sym typeface="Oswald"/>
                        </a:rPr>
                        <a:t>Highest </a:t>
                      </a:r>
                      <a:r>
                        <a:rPr lang="en-US">
                          <a:solidFill>
                            <a:schemeClr val="dk1"/>
                          </a:solidFill>
                          <a:latin typeface="Oswald"/>
                          <a:ea typeface="Oswald"/>
                          <a:cs typeface="Oswald"/>
                          <a:sym typeface="Oswald"/>
                        </a:rPr>
                        <a:t>on Accousticness &amp; Instrumentalness</a:t>
                      </a:r>
                      <a:endParaRPr>
                        <a:solidFill>
                          <a:schemeClr val="dk1"/>
                        </a:solidFill>
                        <a:latin typeface="Oswald"/>
                        <a:ea typeface="Oswald"/>
                        <a:cs typeface="Oswald"/>
                        <a:sym typeface="Oswald"/>
                      </a:endParaRPr>
                    </a:p>
                  </a:txBody>
                  <a:tcPr marT="91425" marB="91425" marR="91425" marL="91425">
                    <a:solidFill>
                      <a:srgbClr val="D9D9D9"/>
                    </a:solidFill>
                  </a:tcPr>
                </a:tc>
              </a:tr>
              <a:tr h="410725">
                <a:tc gridSpan="3">
                  <a:txBody>
                    <a:bodyPr/>
                    <a:lstStyle/>
                    <a:p>
                      <a:pPr indent="0" lvl="0" marL="0" rtl="0" algn="ctr">
                        <a:spcBef>
                          <a:spcPts val="0"/>
                        </a:spcBef>
                        <a:spcAft>
                          <a:spcPts val="0"/>
                        </a:spcAft>
                        <a:buNone/>
                      </a:pPr>
                      <a:r>
                        <a:rPr b="1" lang="en-US">
                          <a:solidFill>
                            <a:schemeClr val="dk1"/>
                          </a:solidFill>
                          <a:latin typeface="Oswald"/>
                          <a:ea typeface="Oswald"/>
                          <a:cs typeface="Oswald"/>
                          <a:sym typeface="Oswald"/>
                        </a:rPr>
                        <a:t>Cluster Name</a:t>
                      </a:r>
                      <a:endParaRPr b="1">
                        <a:solidFill>
                          <a:schemeClr val="dk1"/>
                        </a:solidFill>
                        <a:latin typeface="Oswald"/>
                        <a:ea typeface="Oswald"/>
                        <a:cs typeface="Oswald"/>
                        <a:sym typeface="Oswald"/>
                      </a:endParaRPr>
                    </a:p>
                  </a:txBody>
                  <a:tcPr marT="91425" marB="91425" marR="91425" marL="91425">
                    <a:solidFill>
                      <a:schemeClr val="lt1"/>
                    </a:solidFill>
                  </a:tcPr>
                </a:tc>
                <a:tc hMerge="1"/>
                <a:tc hMerge="1"/>
              </a:tr>
              <a:tr h="490175">
                <a:tc>
                  <a:txBody>
                    <a:bodyPr/>
                    <a:lstStyle/>
                    <a:p>
                      <a:pPr indent="0" lvl="0" marL="457200" rtl="0" algn="just">
                        <a:spcBef>
                          <a:spcPts val="0"/>
                        </a:spcBef>
                        <a:spcAft>
                          <a:spcPts val="0"/>
                        </a:spcAft>
                        <a:buNone/>
                      </a:pPr>
                      <a:r>
                        <a:rPr lang="en-US">
                          <a:solidFill>
                            <a:schemeClr val="dk1"/>
                          </a:solidFill>
                          <a:latin typeface="Oswald"/>
                          <a:ea typeface="Oswald"/>
                          <a:cs typeface="Oswald"/>
                          <a:sym typeface="Oswald"/>
                        </a:rPr>
                        <a:t>Energetic Dreamers</a:t>
                      </a:r>
                      <a:endParaRPr b="1">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Oswald"/>
                          <a:ea typeface="Oswald"/>
                          <a:cs typeface="Oswald"/>
                          <a:sym typeface="Oswald"/>
                        </a:rPr>
                        <a:t>Pop Sensations</a:t>
                      </a:r>
                      <a:endParaRPr b="1">
                        <a:solidFill>
                          <a:schemeClr val="dk1"/>
                        </a:solidFill>
                        <a:latin typeface="Oswald"/>
                        <a:ea typeface="Oswald"/>
                        <a:cs typeface="Oswald"/>
                        <a:sym typeface="Oswald"/>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solidFill>
                            <a:schemeClr val="dk1"/>
                          </a:solidFill>
                          <a:latin typeface="Oswald"/>
                          <a:ea typeface="Oswald"/>
                          <a:cs typeface="Oswald"/>
                          <a:sym typeface="Oswald"/>
                        </a:rPr>
                        <a:t>Acoustic Masters</a:t>
                      </a:r>
                      <a:endParaRPr>
                        <a:solidFill>
                          <a:schemeClr val="dk1"/>
                        </a:solidFill>
                        <a:latin typeface="Oswald"/>
                        <a:ea typeface="Oswald"/>
                        <a:cs typeface="Oswald"/>
                        <a:sym typeface="Oswald"/>
                      </a:endParaRPr>
                    </a:p>
                  </a:txBody>
                  <a:tcPr marT="91425" marB="91425" marR="91425" marL="91425">
                    <a:solidFill>
                      <a:srgbClr val="D9D9D9"/>
                    </a:solidFill>
                  </a:tcPr>
                </a:tc>
              </a:tr>
            </a:tbl>
          </a:graphicData>
        </a:graphic>
      </p:graphicFrame>
      <p:sp>
        <p:nvSpPr>
          <p:cNvPr id="704" name="Google Shape;704;p24"/>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25"/>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10" name="Google Shape;710;p25"/>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11" name="Google Shape;711;p25"/>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712" name="Google Shape;712;p25"/>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713" name="Google Shape;713;p25"/>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714" name="Google Shape;714;p25"/>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715" name="Google Shape;715;p25"/>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716" name="Google Shape;716;p25"/>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717" name="Google Shape;717;p25"/>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718" name="Google Shape;718;p25"/>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719" name="Google Shape;719;p25"/>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20" name="Google Shape;720;p25"/>
          <p:cNvGrpSpPr/>
          <p:nvPr/>
        </p:nvGrpSpPr>
        <p:grpSpPr>
          <a:xfrm>
            <a:off x="5272301" y="437180"/>
            <a:ext cx="284390" cy="65910"/>
            <a:chOff x="5272131" y="3789856"/>
            <a:chExt cx="793500" cy="183900"/>
          </a:xfrm>
        </p:grpSpPr>
        <p:sp>
          <p:nvSpPr>
            <p:cNvPr id="721" name="Google Shape;721;p25"/>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22" name="Google Shape;722;p25"/>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23" name="Google Shape;723;p25"/>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descr="Home" id="724" name="Google Shape;724;p25">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25" name="Google Shape;725;p25">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26" name="Google Shape;726;p25">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727" name="Google Shape;727;p25">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728" name="Google Shape;728;p25">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729" name="Google Shape;729;p25">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730" name="Google Shape;730;p25"/>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Data Segmentation</a:t>
            </a:r>
            <a:endParaRPr sz="2400">
              <a:solidFill>
                <a:schemeClr val="lt1"/>
              </a:solidFill>
              <a:latin typeface="Oswald"/>
              <a:ea typeface="Oswald"/>
              <a:cs typeface="Oswald"/>
              <a:sym typeface="Oswald"/>
            </a:endParaRPr>
          </a:p>
        </p:txBody>
      </p:sp>
      <p:pic>
        <p:nvPicPr>
          <p:cNvPr descr="Star" id="731" name="Google Shape;731;p25">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732" name="Google Shape;732;p25"/>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33" name="Google Shape;733;p25"/>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34" name="Google Shape;734;p25">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sp>
        <p:nvSpPr>
          <p:cNvPr id="735" name="Google Shape;735;p25"/>
          <p:cNvSpPr txBox="1"/>
          <p:nvPr/>
        </p:nvSpPr>
        <p:spPr>
          <a:xfrm>
            <a:off x="3484975" y="1372402"/>
            <a:ext cx="81990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solidFill>
                  <a:schemeClr val="lt1"/>
                </a:solidFill>
                <a:latin typeface="Montserrat"/>
                <a:ea typeface="Montserrat"/>
                <a:cs typeface="Montserrat"/>
                <a:sym typeface="Montserrat"/>
              </a:rPr>
              <a:t>The Energetic Dreamers</a:t>
            </a:r>
            <a:endParaRPr b="1" sz="1600">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US" sz="1600">
                <a:solidFill>
                  <a:schemeClr val="lt1"/>
                </a:solidFill>
                <a:latin typeface="Montserrat"/>
                <a:ea typeface="Montserrat"/>
                <a:cs typeface="Montserrat"/>
                <a:sym typeface="Montserrat"/>
              </a:rPr>
              <a:t>Has the lowest popularity, but artist followers is quite large compared to </a:t>
            </a:r>
            <a:r>
              <a:rPr b="1" lang="en-US" sz="1600">
                <a:solidFill>
                  <a:schemeClr val="lt1"/>
                </a:solidFill>
                <a:latin typeface="Montserrat"/>
                <a:ea typeface="Montserrat"/>
                <a:cs typeface="Montserrat"/>
                <a:sym typeface="Montserrat"/>
              </a:rPr>
              <a:t>The </a:t>
            </a:r>
            <a:r>
              <a:rPr b="1" lang="en-US" sz="1600">
                <a:solidFill>
                  <a:schemeClr val="lt1"/>
                </a:solidFill>
                <a:latin typeface="Montserrat"/>
                <a:ea typeface="Montserrat"/>
                <a:cs typeface="Montserrat"/>
                <a:sym typeface="Montserrat"/>
              </a:rPr>
              <a:t>Acoustic Masters</a:t>
            </a:r>
            <a:r>
              <a:rPr lang="en-US" sz="1600">
                <a:solidFill>
                  <a:schemeClr val="lt1"/>
                </a:solidFill>
                <a:latin typeface="Montserrat"/>
                <a:ea typeface="Montserrat"/>
                <a:cs typeface="Montserrat"/>
                <a:sym typeface="Montserrat"/>
              </a:rPr>
              <a:t>. This cluster tends to produce songs with danceable and energetic beats, as well as positive and cheerful nuances.</a:t>
            </a:r>
            <a:endParaRPr sz="1600">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1600">
                <a:solidFill>
                  <a:schemeClr val="lt1"/>
                </a:solidFill>
                <a:latin typeface="Montserrat"/>
                <a:ea typeface="Montserrat"/>
                <a:cs typeface="Montserrat"/>
                <a:sym typeface="Montserrat"/>
              </a:rPr>
              <a:t>The Pop Sensations</a:t>
            </a:r>
            <a:endParaRPr b="1" sz="1600">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US" sz="1600">
                <a:solidFill>
                  <a:schemeClr val="lt1"/>
                </a:solidFill>
                <a:latin typeface="Montserrat"/>
                <a:ea typeface="Montserrat"/>
                <a:cs typeface="Montserrat"/>
                <a:sym typeface="Montserrat"/>
              </a:rPr>
              <a:t>Has a fairly high popularity with the largest artist followers among other clusters. Has quite high popularity and produces songs with minimal acoustic and instrument nuances, but still danceable and positive nuances.</a:t>
            </a:r>
            <a:endParaRPr sz="1600">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US" sz="1600">
                <a:solidFill>
                  <a:schemeClr val="lt1"/>
                </a:solidFill>
                <a:latin typeface="Montserrat"/>
                <a:ea typeface="Montserrat"/>
                <a:cs typeface="Montserrat"/>
                <a:sym typeface="Montserrat"/>
              </a:rPr>
              <a:t>The Acoustic Masters</a:t>
            </a:r>
            <a:endParaRPr b="1" sz="1600">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US" sz="1600">
                <a:solidFill>
                  <a:schemeClr val="lt1"/>
                </a:solidFill>
                <a:latin typeface="Montserrat"/>
                <a:ea typeface="Montserrat"/>
                <a:cs typeface="Montserrat"/>
                <a:sym typeface="Montserrat"/>
              </a:rPr>
              <a:t>Has the highest popularity and the lowest artist followers compared to the other clusters. This cluster only focus on acoustic and instrumental nuances.</a:t>
            </a:r>
            <a:endParaRPr sz="1600">
              <a:solidFill>
                <a:schemeClr val="lt1"/>
              </a:solidFill>
              <a:latin typeface="Montserrat"/>
              <a:ea typeface="Montserrat"/>
              <a:cs typeface="Montserrat"/>
              <a:sym typeface="Montserrat"/>
            </a:endParaRPr>
          </a:p>
        </p:txBody>
      </p:sp>
      <p:sp>
        <p:nvSpPr>
          <p:cNvPr id="736" name="Google Shape;736;p2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6"/>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42" name="Google Shape;742;p26"/>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43" name="Google Shape;743;p26"/>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744" name="Google Shape;744;p26"/>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745" name="Google Shape;745;p26"/>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746" name="Google Shape;746;p26"/>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747" name="Google Shape;747;p26"/>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748" name="Google Shape;748;p26"/>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749" name="Google Shape;749;p26"/>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750" name="Google Shape;750;p26"/>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751" name="Google Shape;751;p26"/>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52" name="Google Shape;752;p26"/>
          <p:cNvGrpSpPr/>
          <p:nvPr/>
        </p:nvGrpSpPr>
        <p:grpSpPr>
          <a:xfrm>
            <a:off x="5272301" y="437180"/>
            <a:ext cx="284390" cy="65910"/>
            <a:chOff x="5272131" y="3789856"/>
            <a:chExt cx="793500" cy="183900"/>
          </a:xfrm>
        </p:grpSpPr>
        <p:sp>
          <p:nvSpPr>
            <p:cNvPr id="753" name="Google Shape;753;p26"/>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54" name="Google Shape;754;p26"/>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55" name="Google Shape;755;p26"/>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756" name="Google Shape;756;p26"/>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pic>
        <p:nvPicPr>
          <p:cNvPr descr="Home" id="757" name="Google Shape;757;p26">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58" name="Google Shape;758;p26">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59" name="Google Shape;759;p26">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760" name="Google Shape;760;p26">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761" name="Google Shape;761;p26">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762" name="Google Shape;762;p26">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763" name="Google Shape;763;p26"/>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pic>
        <p:nvPicPr>
          <p:cNvPr descr="Star" id="764" name="Google Shape;764;p26">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765" name="Google Shape;765;p26"/>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66" name="Google Shape;766;p26"/>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767" name="Google Shape;767;p26">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sp>
        <p:nvSpPr>
          <p:cNvPr id="768" name="Google Shape;768;p26"/>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pic>
        <p:nvPicPr>
          <p:cNvPr id="769" name="Google Shape;769;p26"/>
          <p:cNvPicPr preferRelativeResize="0"/>
          <p:nvPr/>
        </p:nvPicPr>
        <p:blipFill rotWithShape="1">
          <a:blip r:embed="rId20">
            <a:alphaModFix/>
          </a:blip>
          <a:srcRect b="0" l="21676" r="6880" t="0"/>
          <a:stretch/>
        </p:blipFill>
        <p:spPr>
          <a:xfrm>
            <a:off x="4478925" y="1503772"/>
            <a:ext cx="1945800" cy="3282900"/>
          </a:xfrm>
          <a:prstGeom prst="flowChartAlternateProcess">
            <a:avLst/>
          </a:prstGeom>
          <a:noFill/>
          <a:ln>
            <a:noFill/>
          </a:ln>
        </p:spPr>
      </p:pic>
      <p:sp>
        <p:nvSpPr>
          <p:cNvPr id="770" name="Google Shape;770;p26"/>
          <p:cNvSpPr txBox="1"/>
          <p:nvPr/>
        </p:nvSpPr>
        <p:spPr>
          <a:xfrm>
            <a:off x="5609825" y="5361925"/>
            <a:ext cx="405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Oswald"/>
                <a:ea typeface="Oswald"/>
                <a:cs typeface="Oswald"/>
                <a:sym typeface="Oswald"/>
              </a:rPr>
              <a:t>comparing 2 Artist from </a:t>
            </a:r>
            <a:r>
              <a:rPr lang="en-US">
                <a:solidFill>
                  <a:schemeClr val="accent1"/>
                </a:solidFill>
                <a:latin typeface="Oswald"/>
                <a:ea typeface="Oswald"/>
                <a:cs typeface="Oswald"/>
                <a:sym typeface="Oswald"/>
              </a:rPr>
              <a:t>different clusters</a:t>
            </a:r>
            <a:r>
              <a:rPr lang="en-US">
                <a:solidFill>
                  <a:schemeClr val="lt1"/>
                </a:solidFill>
                <a:latin typeface="Oswald"/>
                <a:ea typeface="Oswald"/>
                <a:cs typeface="Oswald"/>
                <a:sym typeface="Oswald"/>
              </a:rPr>
              <a:t> and based on </a:t>
            </a:r>
            <a:r>
              <a:rPr lang="en-US">
                <a:solidFill>
                  <a:schemeClr val="accent1"/>
                </a:solidFill>
                <a:latin typeface="Oswald"/>
                <a:ea typeface="Oswald"/>
                <a:cs typeface="Oswald"/>
                <a:sym typeface="Oswald"/>
              </a:rPr>
              <a:t>number of popularity</a:t>
            </a:r>
            <a:r>
              <a:rPr lang="en-US">
                <a:solidFill>
                  <a:schemeClr val="lt1"/>
                </a:solidFill>
                <a:latin typeface="Oswald"/>
                <a:ea typeface="Oswald"/>
                <a:cs typeface="Oswald"/>
                <a:sym typeface="Oswald"/>
              </a:rPr>
              <a:t> in Indonesia</a:t>
            </a:r>
            <a:endParaRPr>
              <a:solidFill>
                <a:schemeClr val="lt1"/>
              </a:solidFill>
              <a:latin typeface="Oswald"/>
              <a:ea typeface="Oswald"/>
              <a:cs typeface="Oswald"/>
              <a:sym typeface="Oswald"/>
            </a:endParaRPr>
          </a:p>
        </p:txBody>
      </p:sp>
      <p:pic>
        <p:nvPicPr>
          <p:cNvPr id="771" name="Google Shape;771;p26"/>
          <p:cNvPicPr preferRelativeResize="0"/>
          <p:nvPr/>
        </p:nvPicPr>
        <p:blipFill rotWithShape="1">
          <a:blip r:embed="rId21">
            <a:alphaModFix/>
          </a:blip>
          <a:srcRect b="0" l="20228" r="26900" t="0"/>
          <a:stretch/>
        </p:blipFill>
        <p:spPr>
          <a:xfrm>
            <a:off x="8349700" y="1486775"/>
            <a:ext cx="1974900" cy="3282900"/>
          </a:xfrm>
          <a:prstGeom prst="roundRect">
            <a:avLst>
              <a:gd fmla="val 16667" name="adj"/>
            </a:avLst>
          </a:prstGeom>
          <a:noFill/>
          <a:ln>
            <a:noFill/>
          </a:ln>
        </p:spPr>
      </p:pic>
      <p:sp>
        <p:nvSpPr>
          <p:cNvPr id="772" name="Google Shape;772;p26"/>
          <p:cNvSpPr/>
          <p:nvPr/>
        </p:nvSpPr>
        <p:spPr>
          <a:xfrm>
            <a:off x="8349700" y="1437437"/>
            <a:ext cx="1974900" cy="33327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73" name="Google Shape;773;p26"/>
          <p:cNvSpPr/>
          <p:nvPr/>
        </p:nvSpPr>
        <p:spPr>
          <a:xfrm>
            <a:off x="4464375" y="1468812"/>
            <a:ext cx="1974900" cy="33327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74" name="Google Shape;774;p26"/>
          <p:cNvSpPr txBox="1"/>
          <p:nvPr/>
        </p:nvSpPr>
        <p:spPr>
          <a:xfrm>
            <a:off x="4509702" y="3944825"/>
            <a:ext cx="1809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Top #1 </a:t>
            </a:r>
            <a:endParaRPr b="1" sz="1800">
              <a:solidFill>
                <a:schemeClr val="lt1"/>
              </a:solidFill>
              <a:latin typeface="Lato"/>
              <a:ea typeface="Lato"/>
              <a:cs typeface="Lato"/>
              <a:sym typeface="Lato"/>
            </a:endParaRPr>
          </a:p>
          <a:p>
            <a:pPr indent="0" lvl="0" marL="0" marR="0" rtl="0" algn="ctr">
              <a:spcBef>
                <a:spcPts val="0"/>
              </a:spcBef>
              <a:spcAft>
                <a:spcPts val="0"/>
              </a:spcAft>
              <a:buNone/>
            </a:pPr>
            <a:r>
              <a:rPr b="1" lang="en-US" sz="1800">
                <a:solidFill>
                  <a:schemeClr val="lt1"/>
                </a:solidFill>
                <a:latin typeface="Lato"/>
                <a:ea typeface="Lato"/>
                <a:cs typeface="Lato"/>
                <a:sym typeface="Lato"/>
              </a:rPr>
              <a:t>Ed Sheeran</a:t>
            </a:r>
            <a:endParaRPr b="1" sz="1800">
              <a:solidFill>
                <a:schemeClr val="lt1"/>
              </a:solidFill>
              <a:latin typeface="Lato"/>
              <a:ea typeface="Lato"/>
              <a:cs typeface="Lato"/>
              <a:sym typeface="Lato"/>
            </a:endParaRPr>
          </a:p>
        </p:txBody>
      </p:sp>
      <p:sp>
        <p:nvSpPr>
          <p:cNvPr id="775" name="Google Shape;775;p26"/>
          <p:cNvSpPr txBox="1"/>
          <p:nvPr/>
        </p:nvSpPr>
        <p:spPr>
          <a:xfrm>
            <a:off x="8432352" y="3860050"/>
            <a:ext cx="1809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Lato"/>
                <a:ea typeface="Lato"/>
                <a:cs typeface="Lato"/>
                <a:sym typeface="Lato"/>
              </a:rPr>
              <a:t>Top #101 </a:t>
            </a:r>
            <a:endParaRPr b="1" sz="1800">
              <a:solidFill>
                <a:schemeClr val="lt1"/>
              </a:solidFill>
              <a:latin typeface="Lato"/>
              <a:ea typeface="Lato"/>
              <a:cs typeface="Lato"/>
              <a:sym typeface="Lato"/>
            </a:endParaRPr>
          </a:p>
          <a:p>
            <a:pPr indent="0" lvl="0" marL="0" marR="0" rtl="0" algn="ctr">
              <a:spcBef>
                <a:spcPts val="0"/>
              </a:spcBef>
              <a:spcAft>
                <a:spcPts val="0"/>
              </a:spcAft>
              <a:buNone/>
            </a:pPr>
            <a:r>
              <a:rPr b="1" lang="en-US" sz="1800">
                <a:solidFill>
                  <a:schemeClr val="lt1"/>
                </a:solidFill>
                <a:latin typeface="Lato"/>
                <a:ea typeface="Lato"/>
                <a:cs typeface="Lato"/>
                <a:sym typeface="Lato"/>
              </a:rPr>
              <a:t>Samsons</a:t>
            </a:r>
            <a:endParaRPr b="1"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9"/>
          <p:cNvSpPr/>
          <p:nvPr/>
        </p:nvSpPr>
        <p:spPr>
          <a:xfrm>
            <a:off x="3108985" y="0"/>
            <a:ext cx="908310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92" name="Google Shape;92;p9"/>
          <p:cNvSpPr/>
          <p:nvPr/>
        </p:nvSpPr>
        <p:spPr>
          <a:xfrm>
            <a:off x="3383280" y="386364"/>
            <a:ext cx="2865120" cy="3109029"/>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93" name="Google Shape;93;p9"/>
          <p:cNvSpPr/>
          <p:nvPr/>
        </p:nvSpPr>
        <p:spPr>
          <a:xfrm>
            <a:off x="234297" y="1323405"/>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Spotify Logo Png - Free Transparent PNG Logos" id="94" name="Google Shape;94;p9">
            <a:hlinkClick action="ppaction://hlinksldjump" r:id="rId3"/>
          </p:cNvPr>
          <p:cNvPicPr preferRelativeResize="0"/>
          <p:nvPr/>
        </p:nvPicPr>
        <p:blipFill rotWithShape="1">
          <a:blip r:embed="rId4">
            <a:alphaModFix/>
          </a:blip>
          <a:srcRect b="0" l="0" r="0" t="0"/>
          <a:stretch/>
        </p:blipFill>
        <p:spPr>
          <a:xfrm>
            <a:off x="253460" y="212717"/>
            <a:ext cx="747404" cy="747404"/>
          </a:xfrm>
          <a:prstGeom prst="rect">
            <a:avLst/>
          </a:prstGeom>
          <a:noFill/>
          <a:ln>
            <a:noFill/>
          </a:ln>
        </p:spPr>
      </p:pic>
      <p:pic>
        <p:nvPicPr>
          <p:cNvPr descr="Home" id="95" name="Google Shape;95;p9">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96" name="Google Shape;96;p9">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97" name="Google Shape;97;p9">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Star" id="98" name="Google Shape;98;p9">
            <a:hlinkClick action="ppaction://hlinksldjump" r:id="rId11"/>
          </p:cNvPr>
          <p:cNvPicPr preferRelativeResize="0"/>
          <p:nvPr/>
        </p:nvPicPr>
        <p:blipFill rotWithShape="1">
          <a:blip r:embed="rId12">
            <a:alphaModFix/>
          </a:blip>
          <a:srcRect b="0" l="0" r="0" t="0"/>
          <a:stretch/>
        </p:blipFill>
        <p:spPr>
          <a:xfrm>
            <a:off x="350069" y="3495393"/>
            <a:ext cx="588926" cy="588926"/>
          </a:xfrm>
          <a:prstGeom prst="rect">
            <a:avLst/>
          </a:prstGeom>
          <a:noFill/>
          <a:ln>
            <a:noFill/>
          </a:ln>
        </p:spPr>
      </p:pic>
      <p:pic>
        <p:nvPicPr>
          <p:cNvPr descr="Headphones" id="99" name="Google Shape;99;p9">
            <a:hlinkClick action="ppaction://hlinksldjump" r:id="rId13"/>
          </p:cNvPr>
          <p:cNvPicPr preferRelativeResize="0"/>
          <p:nvPr/>
        </p:nvPicPr>
        <p:blipFill rotWithShape="1">
          <a:blip r:embed="rId14">
            <a:alphaModFix/>
          </a:blip>
          <a:srcRect b="0" l="0" r="0" t="0"/>
          <a:stretch/>
        </p:blipFill>
        <p:spPr>
          <a:xfrm>
            <a:off x="328944" y="2035385"/>
            <a:ext cx="588926" cy="588926"/>
          </a:xfrm>
          <a:prstGeom prst="rect">
            <a:avLst/>
          </a:prstGeom>
          <a:noFill/>
          <a:ln>
            <a:noFill/>
          </a:ln>
        </p:spPr>
      </p:pic>
      <p:sp>
        <p:nvSpPr>
          <p:cNvPr id="100" name="Google Shape;100;p9"/>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About us</a:t>
            </a:r>
            <a:endParaRPr/>
          </a:p>
        </p:txBody>
      </p:sp>
      <p:sp>
        <p:nvSpPr>
          <p:cNvPr id="101" name="Google Shape;101;p9"/>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102" name="Google Shape;102;p9"/>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103" name="Google Shape;103;p9"/>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04" name="Google Shape;104;p9"/>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pic>
        <p:nvPicPr>
          <p:cNvPr descr="Treble clef" id="105" name="Google Shape;105;p9">
            <a:hlinkClick action="ppaction://hlinksldjump" r:id="rId15"/>
          </p:cNvPr>
          <p:cNvPicPr preferRelativeResize="0"/>
          <p:nvPr/>
        </p:nvPicPr>
        <p:blipFill rotWithShape="1">
          <a:blip r:embed="rId16">
            <a:alphaModFix/>
          </a:blip>
          <a:srcRect b="0" l="0" r="0" t="0"/>
          <a:stretch/>
        </p:blipFill>
        <p:spPr>
          <a:xfrm>
            <a:off x="262550" y="5132538"/>
            <a:ext cx="642076" cy="642076"/>
          </a:xfrm>
          <a:prstGeom prst="rect">
            <a:avLst/>
          </a:prstGeom>
          <a:noFill/>
          <a:ln>
            <a:noFill/>
          </a:ln>
        </p:spPr>
      </p:pic>
      <p:pic>
        <p:nvPicPr>
          <p:cNvPr descr="Music notes" id="106" name="Google Shape;106;p9">
            <a:hlinkClick/>
          </p:cNvPr>
          <p:cNvPicPr preferRelativeResize="0"/>
          <p:nvPr/>
        </p:nvPicPr>
        <p:blipFill rotWithShape="1">
          <a:blip r:embed="rId17">
            <a:alphaModFix/>
          </a:blip>
          <a:srcRect b="0" l="0" r="0" t="0"/>
          <a:stretch/>
        </p:blipFill>
        <p:spPr>
          <a:xfrm>
            <a:off x="253460" y="5977515"/>
            <a:ext cx="642076" cy="642076"/>
          </a:xfrm>
          <a:prstGeom prst="rect">
            <a:avLst/>
          </a:prstGeom>
          <a:noFill/>
          <a:ln>
            <a:noFill/>
          </a:ln>
        </p:spPr>
      </p:pic>
      <p:sp>
        <p:nvSpPr>
          <p:cNvPr id="107" name="Google Shape;107;p9"/>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08" name="Google Shape;108;p9"/>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3</a:t>
            </a:r>
            <a:endParaRPr/>
          </a:p>
        </p:txBody>
      </p:sp>
      <p:sp>
        <p:nvSpPr>
          <p:cNvPr id="109" name="Google Shape;109;p9"/>
          <p:cNvSpPr txBox="1"/>
          <p:nvPr/>
        </p:nvSpPr>
        <p:spPr>
          <a:xfrm>
            <a:off x="6564203" y="388425"/>
            <a:ext cx="3621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About </a:t>
            </a:r>
            <a:r>
              <a:rPr b="1" lang="en-US" sz="3600">
                <a:solidFill>
                  <a:schemeClr val="accent1"/>
                </a:solidFill>
                <a:latin typeface="Montserrat"/>
                <a:ea typeface="Montserrat"/>
                <a:cs typeface="Montserrat"/>
                <a:sym typeface="Montserrat"/>
              </a:rPr>
              <a:t>Spotify</a:t>
            </a:r>
            <a:endParaRPr/>
          </a:p>
        </p:txBody>
      </p:sp>
      <p:sp>
        <p:nvSpPr>
          <p:cNvPr id="110" name="Google Shape;110;p9"/>
          <p:cNvSpPr txBox="1"/>
          <p:nvPr/>
        </p:nvSpPr>
        <p:spPr>
          <a:xfrm>
            <a:off x="6564188" y="1085066"/>
            <a:ext cx="5349300" cy="244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1ED760"/>
                </a:solidFill>
                <a:latin typeface="Montserrat"/>
                <a:ea typeface="Montserrat"/>
                <a:cs typeface="Montserrat"/>
                <a:sym typeface="Montserrat"/>
              </a:rPr>
              <a:t>Spotify</a:t>
            </a:r>
            <a:r>
              <a:rPr lang="en-US" sz="1700">
                <a:solidFill>
                  <a:schemeClr val="lt1"/>
                </a:solidFill>
                <a:latin typeface="Montserrat"/>
                <a:ea typeface="Montserrat"/>
                <a:cs typeface="Montserrat"/>
                <a:sym typeface="Montserrat"/>
              </a:rPr>
              <a:t> is a leading audio streaming platform that connects millions of listeners and creators around the world. Founded in 2006 in Sweden, </a:t>
            </a:r>
            <a:r>
              <a:rPr lang="en-US" sz="1700">
                <a:solidFill>
                  <a:srgbClr val="1ED760"/>
                </a:solidFill>
                <a:latin typeface="Montserrat"/>
                <a:ea typeface="Montserrat"/>
                <a:cs typeface="Montserrat"/>
                <a:sym typeface="Montserrat"/>
              </a:rPr>
              <a:t>Spotify offers access to over 70 million tracks and podcasts from various genres and languages.</a:t>
            </a:r>
            <a:r>
              <a:rPr lang="en-US" sz="1700">
                <a:solidFill>
                  <a:schemeClr val="lt1"/>
                </a:solidFill>
                <a:latin typeface="Montserrat"/>
                <a:ea typeface="Montserrat"/>
                <a:cs typeface="Montserrat"/>
                <a:sym typeface="Montserrat"/>
              </a:rPr>
              <a:t> Spotify's mission is to unlock the potential of human creativity by giving a voice to artists and enabling everyone </a:t>
            </a:r>
            <a:r>
              <a:rPr lang="en-US" sz="1700">
                <a:solidFill>
                  <a:srgbClr val="1ED760"/>
                </a:solidFill>
                <a:latin typeface="Montserrat"/>
                <a:ea typeface="Montserrat"/>
                <a:cs typeface="Montserrat"/>
                <a:sym typeface="Montserrat"/>
              </a:rPr>
              <a:t>to enjoy and be</a:t>
            </a:r>
            <a:r>
              <a:rPr lang="en-US" sz="1700">
                <a:solidFill>
                  <a:schemeClr val="lt1"/>
                </a:solidFill>
                <a:latin typeface="Montserrat"/>
                <a:ea typeface="Montserrat"/>
                <a:cs typeface="Montserrat"/>
                <a:sym typeface="Montserrat"/>
              </a:rPr>
              <a:t> </a:t>
            </a:r>
            <a:r>
              <a:rPr lang="en-US" sz="1700">
                <a:solidFill>
                  <a:srgbClr val="1ED760"/>
                </a:solidFill>
                <a:latin typeface="Montserrat"/>
                <a:ea typeface="Montserrat"/>
                <a:cs typeface="Montserrat"/>
                <a:sym typeface="Montserrat"/>
              </a:rPr>
              <a:t>inspired by music and stories</a:t>
            </a:r>
            <a:r>
              <a:rPr lang="en-US" sz="1700">
                <a:solidFill>
                  <a:schemeClr val="lt1"/>
                </a:solidFill>
                <a:latin typeface="Montserrat"/>
                <a:ea typeface="Montserrat"/>
                <a:cs typeface="Montserrat"/>
                <a:sym typeface="Montserrat"/>
              </a:rPr>
              <a:t>.</a:t>
            </a:r>
            <a:endParaRPr sz="1700">
              <a:solidFill>
                <a:srgbClr val="1ED760"/>
              </a:solidFill>
              <a:latin typeface="Montserrat"/>
              <a:ea typeface="Montserrat"/>
              <a:cs typeface="Montserrat"/>
              <a:sym typeface="Montserrat"/>
            </a:endParaRPr>
          </a:p>
        </p:txBody>
      </p:sp>
      <p:pic>
        <p:nvPicPr>
          <p:cNvPr id="111" name="Google Shape;111;p9"/>
          <p:cNvPicPr preferRelativeResize="0"/>
          <p:nvPr>
            <p:ph idx="2" type="pic"/>
          </p:nvPr>
        </p:nvPicPr>
        <p:blipFill rotWithShape="1">
          <a:blip r:embed="rId18">
            <a:alphaModFix/>
          </a:blip>
          <a:srcRect b="11814" l="0" r="0" t="11815"/>
          <a:stretch/>
        </p:blipFill>
        <p:spPr>
          <a:xfrm>
            <a:off x="3680142" y="609918"/>
            <a:ext cx="2271395" cy="2316162"/>
          </a:xfrm>
          <a:prstGeom prst="roundRect">
            <a:avLst>
              <a:gd fmla="val 22035" name="adj"/>
            </a:avLst>
          </a:prstGeom>
          <a:noFill/>
          <a:ln>
            <a:noFill/>
          </a:ln>
        </p:spPr>
      </p:pic>
      <p:sp>
        <p:nvSpPr>
          <p:cNvPr id="112" name="Google Shape;112;p9"/>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113" name="Google Shape;113;p9"/>
          <p:cNvGrpSpPr/>
          <p:nvPr/>
        </p:nvGrpSpPr>
        <p:grpSpPr>
          <a:xfrm>
            <a:off x="3408580" y="4143538"/>
            <a:ext cx="2002787" cy="2316258"/>
            <a:chOff x="1118231" y="341749"/>
            <a:chExt cx="2030400" cy="2490600"/>
          </a:xfrm>
        </p:grpSpPr>
        <p:sp>
          <p:nvSpPr>
            <p:cNvPr id="114" name="Google Shape;114;p9"/>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15" name="Google Shape;115;p9"/>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Monthly Active User</a:t>
              </a:r>
              <a:endParaRPr b="1" sz="1200">
                <a:solidFill>
                  <a:srgbClr val="259C45"/>
                </a:solidFill>
                <a:latin typeface="Roboto"/>
                <a:ea typeface="Roboto"/>
                <a:cs typeface="Roboto"/>
                <a:sym typeface="Roboto"/>
              </a:endParaRPr>
            </a:p>
          </p:txBody>
        </p:sp>
        <p:sp>
          <p:nvSpPr>
            <p:cNvPr id="116" name="Google Shape;116;p9"/>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489 Million</a:t>
              </a:r>
              <a:endParaRPr sz="3700">
                <a:solidFill>
                  <a:srgbClr val="259C45"/>
                </a:solidFill>
                <a:latin typeface="Roboto Thin"/>
                <a:ea typeface="Roboto Thin"/>
                <a:cs typeface="Roboto Thin"/>
                <a:sym typeface="Roboto Thin"/>
              </a:endParaRPr>
            </a:p>
          </p:txBody>
        </p:sp>
      </p:grpSp>
      <p:grpSp>
        <p:nvGrpSpPr>
          <p:cNvPr id="117" name="Google Shape;117;p9"/>
          <p:cNvGrpSpPr/>
          <p:nvPr/>
        </p:nvGrpSpPr>
        <p:grpSpPr>
          <a:xfrm>
            <a:off x="5568952" y="4143538"/>
            <a:ext cx="2002787" cy="2316258"/>
            <a:chOff x="1118231" y="341749"/>
            <a:chExt cx="2030400" cy="2490600"/>
          </a:xfrm>
        </p:grpSpPr>
        <p:sp>
          <p:nvSpPr>
            <p:cNvPr id="118" name="Google Shape;118;p9"/>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19" name="Google Shape;119;p9"/>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Premium Active User</a:t>
              </a:r>
              <a:endParaRPr b="1" sz="1200">
                <a:solidFill>
                  <a:srgbClr val="259C45"/>
                </a:solidFill>
                <a:latin typeface="Roboto"/>
                <a:ea typeface="Roboto"/>
                <a:cs typeface="Roboto"/>
                <a:sym typeface="Roboto"/>
              </a:endParaRPr>
            </a:p>
          </p:txBody>
        </p:sp>
        <p:sp>
          <p:nvSpPr>
            <p:cNvPr id="120" name="Google Shape;120;p9"/>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205 Million</a:t>
              </a:r>
              <a:endParaRPr b="1" sz="3700">
                <a:solidFill>
                  <a:srgbClr val="259C45"/>
                </a:solidFill>
                <a:latin typeface="Roboto"/>
                <a:ea typeface="Roboto"/>
                <a:cs typeface="Roboto"/>
                <a:sym typeface="Roboto"/>
              </a:endParaRPr>
            </a:p>
          </p:txBody>
        </p:sp>
      </p:grpSp>
      <p:grpSp>
        <p:nvGrpSpPr>
          <p:cNvPr id="121" name="Google Shape;121;p9"/>
          <p:cNvGrpSpPr/>
          <p:nvPr/>
        </p:nvGrpSpPr>
        <p:grpSpPr>
          <a:xfrm>
            <a:off x="7729325" y="4143538"/>
            <a:ext cx="2002787" cy="2316258"/>
            <a:chOff x="1118231" y="341749"/>
            <a:chExt cx="2030400" cy="2490600"/>
          </a:xfrm>
        </p:grpSpPr>
        <p:sp>
          <p:nvSpPr>
            <p:cNvPr id="122" name="Google Shape;122;p9"/>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23" name="Google Shape;123;p9"/>
            <p:cNvSpPr/>
            <p:nvPr/>
          </p:nvSpPr>
          <p:spPr>
            <a:xfrm>
              <a:off x="1233923" y="2013240"/>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Total Revenue</a:t>
              </a:r>
              <a:endParaRPr b="1" sz="1200">
                <a:solidFill>
                  <a:srgbClr val="259C45"/>
                </a:solidFill>
                <a:latin typeface="Roboto"/>
                <a:ea typeface="Roboto"/>
                <a:cs typeface="Roboto"/>
                <a:sym typeface="Roboto"/>
              </a:endParaRPr>
            </a:p>
          </p:txBody>
        </p:sp>
        <p:sp>
          <p:nvSpPr>
            <p:cNvPr id="124" name="Google Shape;124;p9"/>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700">
                  <a:solidFill>
                    <a:srgbClr val="259C45"/>
                  </a:solidFill>
                  <a:latin typeface="Roboto"/>
                  <a:ea typeface="Roboto"/>
                  <a:cs typeface="Roboto"/>
                  <a:sym typeface="Roboto"/>
                </a:rPr>
                <a:t>€3.1</a:t>
              </a:r>
              <a:endParaRPr b="1" sz="3700">
                <a:solidFill>
                  <a:srgbClr val="259C45"/>
                </a:solidFill>
                <a:latin typeface="Roboto"/>
                <a:ea typeface="Roboto"/>
                <a:cs typeface="Roboto"/>
                <a:sym typeface="Roboto"/>
              </a:endParaRPr>
            </a:p>
            <a:p>
              <a:pPr indent="0" lvl="0" marL="0" rtl="0" algn="l">
                <a:spcBef>
                  <a:spcPts val="0"/>
                </a:spcBef>
                <a:spcAft>
                  <a:spcPts val="0"/>
                </a:spcAft>
                <a:buNone/>
              </a:pPr>
              <a:r>
                <a:rPr b="1" lang="en-US" sz="3700">
                  <a:solidFill>
                    <a:srgbClr val="259C45"/>
                  </a:solidFill>
                  <a:latin typeface="Roboto"/>
                  <a:ea typeface="Roboto"/>
                  <a:cs typeface="Roboto"/>
                  <a:sym typeface="Roboto"/>
                </a:rPr>
                <a:t>Million</a:t>
              </a:r>
              <a:endParaRPr b="1" sz="3700">
                <a:solidFill>
                  <a:srgbClr val="259C45"/>
                </a:solidFill>
                <a:latin typeface="Roboto"/>
                <a:ea typeface="Roboto"/>
                <a:cs typeface="Roboto"/>
                <a:sym typeface="Roboto"/>
              </a:endParaRPr>
            </a:p>
          </p:txBody>
        </p:sp>
      </p:grpSp>
      <p:grpSp>
        <p:nvGrpSpPr>
          <p:cNvPr id="125" name="Google Shape;125;p9"/>
          <p:cNvGrpSpPr/>
          <p:nvPr/>
        </p:nvGrpSpPr>
        <p:grpSpPr>
          <a:xfrm>
            <a:off x="9889697" y="4143536"/>
            <a:ext cx="2002787" cy="2316258"/>
            <a:chOff x="1118231" y="292173"/>
            <a:chExt cx="2030400" cy="2490600"/>
          </a:xfrm>
        </p:grpSpPr>
        <p:sp>
          <p:nvSpPr>
            <p:cNvPr id="126" name="Google Shape;126;p9"/>
            <p:cNvSpPr/>
            <p:nvPr/>
          </p:nvSpPr>
          <p:spPr>
            <a:xfrm>
              <a:off x="1118231" y="292173"/>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127" name="Google Shape;127;p9"/>
            <p:cNvSpPr/>
            <p:nvPr/>
          </p:nvSpPr>
          <p:spPr>
            <a:xfrm>
              <a:off x="1225929" y="1881492"/>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59C45"/>
                  </a:solidFill>
                  <a:latin typeface="Roboto"/>
                  <a:ea typeface="Roboto"/>
                  <a:cs typeface="Roboto"/>
                  <a:sym typeface="Roboto"/>
                </a:rPr>
                <a:t>Shares comes from USA + Canada</a:t>
              </a:r>
              <a:endParaRPr b="1" sz="1200">
                <a:solidFill>
                  <a:srgbClr val="259C45"/>
                </a:solidFill>
                <a:latin typeface="Roboto"/>
                <a:ea typeface="Roboto"/>
                <a:cs typeface="Roboto"/>
                <a:sym typeface="Roboto"/>
              </a:endParaRPr>
            </a:p>
          </p:txBody>
        </p:sp>
        <p:sp>
          <p:nvSpPr>
            <p:cNvPr id="128" name="Google Shape;128;p9"/>
            <p:cNvSpPr/>
            <p:nvPr/>
          </p:nvSpPr>
          <p:spPr>
            <a:xfrm>
              <a:off x="1225929" y="416023"/>
              <a:ext cx="1815000" cy="93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259C45"/>
                  </a:solidFill>
                  <a:latin typeface="Roboto"/>
                  <a:ea typeface="Roboto"/>
                  <a:cs typeface="Roboto"/>
                  <a:sym typeface="Roboto"/>
                </a:rPr>
                <a:t>21%</a:t>
              </a:r>
              <a:endParaRPr b="1" sz="4000">
                <a:solidFill>
                  <a:srgbClr val="259C45"/>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7"/>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81" name="Google Shape;781;p27"/>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82" name="Google Shape;782;p27"/>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783" name="Google Shape;783;p27"/>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784" name="Google Shape;784;p27"/>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785" name="Google Shape;785;p27"/>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786" name="Google Shape;786;p27"/>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787" name="Google Shape;787;p27"/>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788" name="Google Shape;788;p27"/>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789" name="Google Shape;789;p27"/>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790" name="Google Shape;790;p27"/>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791" name="Google Shape;791;p27"/>
          <p:cNvGrpSpPr/>
          <p:nvPr/>
        </p:nvGrpSpPr>
        <p:grpSpPr>
          <a:xfrm>
            <a:off x="5272301" y="437180"/>
            <a:ext cx="284390" cy="65910"/>
            <a:chOff x="5272131" y="3789856"/>
            <a:chExt cx="793500" cy="183900"/>
          </a:xfrm>
        </p:grpSpPr>
        <p:sp>
          <p:nvSpPr>
            <p:cNvPr id="792" name="Google Shape;792;p27"/>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93" name="Google Shape;793;p27"/>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794" name="Google Shape;794;p27"/>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795" name="Google Shape;795;p27"/>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796" name="Google Shape;796;p27"/>
          <p:cNvSpPr txBox="1"/>
          <p:nvPr/>
        </p:nvSpPr>
        <p:spPr>
          <a:xfrm>
            <a:off x="3413759" y="5097373"/>
            <a:ext cx="81990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Open Sans"/>
                <a:ea typeface="Open Sans"/>
                <a:cs typeface="Open Sans"/>
                <a:sym typeface="Open Sans"/>
              </a:rPr>
              <a:t>In 2011 Ed Sheeran released a song and the popularity </a:t>
            </a:r>
            <a:r>
              <a:rPr lang="en-US" sz="1600">
                <a:solidFill>
                  <a:schemeClr val="accent1"/>
                </a:solidFill>
                <a:latin typeface="Open Sans"/>
                <a:ea typeface="Open Sans"/>
                <a:cs typeface="Open Sans"/>
                <a:sym typeface="Open Sans"/>
              </a:rPr>
              <a:t>score is above 28 Thousand and in 2017 stay relatively still </a:t>
            </a:r>
            <a:endParaRPr sz="1600">
              <a:solidFill>
                <a:schemeClr val="accen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rPr lang="en-US" sz="1600">
                <a:solidFill>
                  <a:schemeClr val="lt1"/>
                </a:solidFill>
                <a:latin typeface="Open Sans"/>
                <a:ea typeface="Open Sans"/>
                <a:cs typeface="Open Sans"/>
                <a:sym typeface="Open Sans"/>
              </a:rPr>
              <a:t>In some case</a:t>
            </a:r>
            <a:r>
              <a:rPr lang="en-US" sz="1600">
                <a:solidFill>
                  <a:srgbClr val="1ED760"/>
                </a:solidFill>
                <a:latin typeface="Open Sans"/>
                <a:ea typeface="Open Sans"/>
                <a:cs typeface="Open Sans"/>
                <a:sym typeface="Open Sans"/>
              </a:rPr>
              <a:t> Samson’s song in 2016 is more popular than Ed Sheeran</a:t>
            </a:r>
            <a:r>
              <a:rPr lang="en-US" sz="1600">
                <a:solidFill>
                  <a:schemeClr val="lt1"/>
                </a:solidFill>
                <a:latin typeface="Open Sans"/>
                <a:ea typeface="Open Sans"/>
                <a:cs typeface="Open Sans"/>
                <a:sym typeface="Open Sans"/>
              </a:rPr>
              <a:t> song with almost 70 Thousand score but then decreasing to only 56 making it not so popular anymore</a:t>
            </a:r>
            <a:endParaRPr sz="1600">
              <a:solidFill>
                <a:schemeClr val="lt1"/>
              </a:solidFill>
              <a:latin typeface="Open Sans"/>
              <a:ea typeface="Open Sans"/>
              <a:cs typeface="Open Sans"/>
              <a:sym typeface="Open Sans"/>
            </a:endParaRPr>
          </a:p>
          <a:p>
            <a:pPr indent="0" lvl="0" marL="0" marR="0" rtl="0" algn="l">
              <a:spcBef>
                <a:spcPts val="0"/>
              </a:spcBef>
              <a:spcAft>
                <a:spcPts val="0"/>
              </a:spcAft>
              <a:buClr>
                <a:schemeClr val="dk1"/>
              </a:buClr>
              <a:buSzPts val="1100"/>
              <a:buFont typeface="Arial"/>
              <a:buNone/>
            </a:pPr>
            <a:r>
              <a:t/>
            </a:r>
            <a:endParaRPr sz="1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descr="Home" id="797" name="Google Shape;797;p27">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798" name="Google Shape;798;p27">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799" name="Google Shape;799;p27">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800" name="Google Shape;800;p27">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801" name="Google Shape;801;p27">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802" name="Google Shape;802;p27">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803" name="Google Shape;803;p27"/>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pic>
        <p:nvPicPr>
          <p:cNvPr id="804" name="Google Shape;804;p27"/>
          <p:cNvPicPr preferRelativeResize="0"/>
          <p:nvPr/>
        </p:nvPicPr>
        <p:blipFill>
          <a:blip r:embed="rId16">
            <a:alphaModFix/>
          </a:blip>
          <a:stretch>
            <a:fillRect/>
          </a:stretch>
        </p:blipFill>
        <p:spPr>
          <a:xfrm>
            <a:off x="4516700" y="1147813"/>
            <a:ext cx="5993100" cy="3702000"/>
          </a:xfrm>
          <a:prstGeom prst="rect">
            <a:avLst/>
          </a:prstGeom>
          <a:noFill/>
          <a:ln>
            <a:noFill/>
          </a:ln>
        </p:spPr>
      </p:pic>
      <p:pic>
        <p:nvPicPr>
          <p:cNvPr descr="Star" id="805" name="Google Shape;805;p27">
            <a:hlinkClick action="ppaction://hlinksldjump" r:id="rId17"/>
          </p:cNvPr>
          <p:cNvPicPr preferRelativeResize="0"/>
          <p:nvPr/>
        </p:nvPicPr>
        <p:blipFill rotWithShape="1">
          <a:blip r:embed="rId18">
            <a:alphaModFix/>
          </a:blip>
          <a:srcRect b="0" l="0" r="0" t="0"/>
          <a:stretch/>
        </p:blipFill>
        <p:spPr>
          <a:xfrm>
            <a:off x="350069" y="3495393"/>
            <a:ext cx="588926" cy="588926"/>
          </a:xfrm>
          <a:prstGeom prst="rect">
            <a:avLst/>
          </a:prstGeom>
          <a:noFill/>
          <a:ln>
            <a:noFill/>
          </a:ln>
        </p:spPr>
      </p:pic>
      <p:sp>
        <p:nvSpPr>
          <p:cNvPr id="806" name="Google Shape;806;p27"/>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07" name="Google Shape;807;p27"/>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808" name="Google Shape;808;p27">
            <a:hlinkClick action="ppaction://hlinksldjump" r:id="rId19"/>
          </p:cNvPr>
          <p:cNvPicPr preferRelativeResize="0"/>
          <p:nvPr/>
        </p:nvPicPr>
        <p:blipFill rotWithShape="1">
          <a:blip r:embed="rId20">
            <a:alphaModFix/>
          </a:blip>
          <a:srcRect b="0" l="0" r="0" t="0"/>
          <a:stretch/>
        </p:blipFill>
        <p:spPr>
          <a:xfrm>
            <a:off x="262550" y="5132538"/>
            <a:ext cx="642076" cy="642076"/>
          </a:xfrm>
          <a:prstGeom prst="rect">
            <a:avLst/>
          </a:prstGeom>
          <a:noFill/>
          <a:ln>
            <a:noFill/>
          </a:ln>
        </p:spPr>
      </p:pic>
      <p:sp>
        <p:nvSpPr>
          <p:cNvPr id="809" name="Google Shape;809;p27"/>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28"/>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15" name="Google Shape;815;p28"/>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16" name="Google Shape;816;p28"/>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17" name="Google Shape;817;p28"/>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18" name="Google Shape;818;p28"/>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19" name="Google Shape;819;p28"/>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solidFill>
                <a:schemeClr val="lt1"/>
              </a:solidFill>
            </a:endParaRPr>
          </a:p>
        </p:txBody>
      </p:sp>
      <p:sp>
        <p:nvSpPr>
          <p:cNvPr id="820" name="Google Shape;820;p28"/>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21" name="Google Shape;821;p28"/>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3</a:t>
            </a:r>
            <a:endParaRPr/>
          </a:p>
        </p:txBody>
      </p:sp>
      <p:sp>
        <p:nvSpPr>
          <p:cNvPr id="822" name="Google Shape;822;p28"/>
          <p:cNvSpPr/>
          <p:nvPr/>
        </p:nvSpPr>
        <p:spPr>
          <a:xfrm>
            <a:off x="3536680" y="117166"/>
            <a:ext cx="745800" cy="745800"/>
          </a:xfrm>
          <a:prstGeom prst="ellipse">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Play" id="823" name="Google Shape;823;p28"/>
          <p:cNvPicPr preferRelativeResize="0"/>
          <p:nvPr/>
        </p:nvPicPr>
        <p:blipFill rotWithShape="1">
          <a:blip r:embed="rId3">
            <a:alphaModFix/>
          </a:blip>
          <a:srcRect b="0" l="0" r="0" t="0"/>
          <a:stretch/>
        </p:blipFill>
        <p:spPr>
          <a:xfrm>
            <a:off x="3755824" y="290095"/>
            <a:ext cx="457200" cy="457200"/>
          </a:xfrm>
          <a:prstGeom prst="rect">
            <a:avLst/>
          </a:prstGeom>
          <a:noFill/>
          <a:ln>
            <a:noFill/>
          </a:ln>
        </p:spPr>
      </p:pic>
      <p:pic>
        <p:nvPicPr>
          <p:cNvPr descr="Heart" id="824" name="Google Shape;824;p28"/>
          <p:cNvPicPr preferRelativeResize="0"/>
          <p:nvPr/>
        </p:nvPicPr>
        <p:blipFill rotWithShape="1">
          <a:blip r:embed="rId4">
            <a:alphaModFix/>
          </a:blip>
          <a:srcRect b="0" l="0" r="0" t="0"/>
          <a:stretch/>
        </p:blipFill>
        <p:spPr>
          <a:xfrm>
            <a:off x="4379012" y="180458"/>
            <a:ext cx="727908" cy="727908"/>
          </a:xfrm>
          <a:prstGeom prst="rect">
            <a:avLst/>
          </a:prstGeom>
          <a:noFill/>
          <a:ln>
            <a:noFill/>
          </a:ln>
        </p:spPr>
      </p:pic>
      <p:grpSp>
        <p:nvGrpSpPr>
          <p:cNvPr id="825" name="Google Shape;825;p28"/>
          <p:cNvGrpSpPr/>
          <p:nvPr/>
        </p:nvGrpSpPr>
        <p:grpSpPr>
          <a:xfrm>
            <a:off x="5272301" y="437180"/>
            <a:ext cx="284390" cy="65910"/>
            <a:chOff x="5272131" y="3789856"/>
            <a:chExt cx="793500" cy="183900"/>
          </a:xfrm>
        </p:grpSpPr>
        <p:sp>
          <p:nvSpPr>
            <p:cNvPr id="826" name="Google Shape;826;p28"/>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27" name="Google Shape;827;p28"/>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28" name="Google Shape;828;p28"/>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cxnSp>
        <p:nvCxnSpPr>
          <p:cNvPr id="829" name="Google Shape;829;p28"/>
          <p:cNvCxnSpPr/>
          <p:nvPr/>
        </p:nvCxnSpPr>
        <p:spPr>
          <a:xfrm>
            <a:off x="3246120" y="4932319"/>
            <a:ext cx="8778300" cy="0"/>
          </a:xfrm>
          <a:prstGeom prst="straightConnector1">
            <a:avLst/>
          </a:prstGeom>
          <a:noFill/>
          <a:ln cap="flat" cmpd="sng" w="9525">
            <a:solidFill>
              <a:schemeClr val="lt1"/>
            </a:solidFill>
            <a:prstDash val="solid"/>
            <a:miter lim="800000"/>
            <a:headEnd len="sm" w="sm" type="none"/>
            <a:tailEnd len="sm" w="sm" type="none"/>
          </a:ln>
        </p:spPr>
      </p:cxnSp>
      <p:sp>
        <p:nvSpPr>
          <p:cNvPr id="830" name="Google Shape;830;p28"/>
          <p:cNvSpPr txBox="1"/>
          <p:nvPr/>
        </p:nvSpPr>
        <p:spPr>
          <a:xfrm>
            <a:off x="3413759" y="5021173"/>
            <a:ext cx="8199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SzPts val="1100"/>
              <a:buNone/>
            </a:pPr>
            <a:r>
              <a:rPr lang="en-US" sz="1600">
                <a:solidFill>
                  <a:schemeClr val="lt1"/>
                </a:solidFill>
                <a:latin typeface="Open Sans"/>
                <a:ea typeface="Open Sans"/>
                <a:cs typeface="Open Sans"/>
                <a:sym typeface="Open Sans"/>
              </a:rPr>
              <a:t>Most </a:t>
            </a:r>
            <a:r>
              <a:rPr lang="en-US" sz="1600">
                <a:solidFill>
                  <a:srgbClr val="1ED760"/>
                </a:solidFill>
                <a:latin typeface="Open Sans"/>
                <a:ea typeface="Open Sans"/>
                <a:cs typeface="Open Sans"/>
                <a:sym typeface="Open Sans"/>
              </a:rPr>
              <a:t>Ed sheeran popular music have the characteristic of</a:t>
            </a:r>
            <a:r>
              <a:rPr lang="en-US" sz="1600">
                <a:solidFill>
                  <a:schemeClr val="lt1"/>
                </a:solidFill>
                <a:latin typeface="Open Sans"/>
                <a:ea typeface="Open Sans"/>
                <a:cs typeface="Open Sans"/>
                <a:sym typeface="Open Sans"/>
              </a:rPr>
              <a:t> high acousticness song and high danceablity. But not so energetic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lang="en-US" sz="1600">
                <a:solidFill>
                  <a:srgbClr val="1ED760"/>
                </a:solidFill>
                <a:latin typeface="Open Sans"/>
                <a:ea typeface="Open Sans"/>
                <a:cs typeface="Open Sans"/>
                <a:sym typeface="Open Sans"/>
              </a:rPr>
              <a:t>Samson’s song</a:t>
            </a:r>
            <a:r>
              <a:rPr lang="en-US" sz="1600">
                <a:solidFill>
                  <a:schemeClr val="lt1"/>
                </a:solidFill>
                <a:latin typeface="Open Sans"/>
                <a:ea typeface="Open Sans"/>
                <a:cs typeface="Open Sans"/>
                <a:sym typeface="Open Sans"/>
              </a:rPr>
              <a:t> in the other hand having the Avg. </a:t>
            </a:r>
            <a:r>
              <a:rPr lang="en-US" sz="1600">
                <a:solidFill>
                  <a:schemeClr val="lt1"/>
                </a:solidFill>
                <a:latin typeface="Open Sans"/>
                <a:ea typeface="Open Sans"/>
                <a:cs typeface="Open Sans"/>
                <a:sym typeface="Open Sans"/>
              </a:rPr>
              <a:t>Danceability</a:t>
            </a:r>
            <a:r>
              <a:rPr lang="en-US" sz="1600">
                <a:solidFill>
                  <a:schemeClr val="lt1"/>
                </a:solidFill>
                <a:latin typeface="Open Sans"/>
                <a:ea typeface="Open Sans"/>
                <a:cs typeface="Open Sans"/>
                <a:sym typeface="Open Sans"/>
              </a:rPr>
              <a:t> characteristic are higher and </a:t>
            </a:r>
            <a:r>
              <a:rPr lang="en-US" sz="1600">
                <a:solidFill>
                  <a:schemeClr val="lt1"/>
                </a:solidFill>
                <a:latin typeface="Open Sans"/>
                <a:ea typeface="Open Sans"/>
                <a:cs typeface="Open Sans"/>
                <a:sym typeface="Open Sans"/>
              </a:rPr>
              <a:t>acousticness</a:t>
            </a:r>
            <a:r>
              <a:rPr lang="en-US" sz="1600">
                <a:solidFill>
                  <a:schemeClr val="lt1"/>
                </a:solidFill>
                <a:latin typeface="Open Sans"/>
                <a:ea typeface="Open Sans"/>
                <a:cs typeface="Open Sans"/>
                <a:sym typeface="Open Sans"/>
              </a:rPr>
              <a:t> level are low.</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lang="en-US" sz="1600">
                <a:solidFill>
                  <a:schemeClr val="lt1"/>
                </a:solidFill>
                <a:latin typeface="Open Sans"/>
                <a:ea typeface="Open Sans"/>
                <a:cs typeface="Open Sans"/>
                <a:sym typeface="Open Sans"/>
              </a:rPr>
              <a:t>IT SHOWS THESE </a:t>
            </a:r>
            <a:r>
              <a:rPr lang="en-US" sz="1600">
                <a:solidFill>
                  <a:srgbClr val="1ED760"/>
                </a:solidFill>
                <a:latin typeface="Open Sans"/>
                <a:ea typeface="Open Sans"/>
                <a:cs typeface="Open Sans"/>
                <a:sym typeface="Open Sans"/>
              </a:rPr>
              <a:t>2 MUSIC TYPE ARE DIFFERENT</a:t>
            </a:r>
            <a:r>
              <a:rPr lang="en-US" sz="1600">
                <a:solidFill>
                  <a:schemeClr val="lt1"/>
                </a:solidFill>
                <a:latin typeface="Open Sans"/>
                <a:ea typeface="Open Sans"/>
                <a:cs typeface="Open Sans"/>
                <a:sym typeface="Open Sans"/>
              </a:rPr>
              <a:t> FROM EACH OTHER</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t/>
            </a:r>
            <a:endParaRPr sz="1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descr="Home" id="831" name="Google Shape;831;p28">
            <a:hlinkClick action="ppaction://hlinksldjump" r:id="rId5"/>
          </p:cNvPr>
          <p:cNvPicPr preferRelativeResize="0"/>
          <p:nvPr/>
        </p:nvPicPr>
        <p:blipFill rotWithShape="1">
          <a:blip r:embed="rId6">
            <a:alphaModFix/>
          </a:blip>
          <a:srcRect b="0" l="0" r="0" t="0"/>
          <a:stretch/>
        </p:blipFill>
        <p:spPr>
          <a:xfrm>
            <a:off x="328944" y="1372400"/>
            <a:ext cx="588926" cy="588926"/>
          </a:xfrm>
          <a:prstGeom prst="rect">
            <a:avLst/>
          </a:prstGeom>
          <a:noFill/>
          <a:ln>
            <a:noFill/>
          </a:ln>
        </p:spPr>
      </p:pic>
      <p:pic>
        <p:nvPicPr>
          <p:cNvPr descr="Magnifying glass" id="832" name="Google Shape;832;p28">
            <a:hlinkClick action="ppaction://hlinksldjump" r:id="rId7"/>
          </p:cNvPr>
          <p:cNvPicPr preferRelativeResize="0"/>
          <p:nvPr/>
        </p:nvPicPr>
        <p:blipFill rotWithShape="1">
          <a:blip r:embed="rId8">
            <a:alphaModFix/>
          </a:blip>
          <a:srcRect b="0" l="0" r="0" t="0"/>
          <a:stretch/>
        </p:blipFill>
        <p:spPr>
          <a:xfrm>
            <a:off x="328944" y="4343393"/>
            <a:ext cx="588926" cy="588926"/>
          </a:xfrm>
          <a:prstGeom prst="rect">
            <a:avLst/>
          </a:prstGeom>
          <a:noFill/>
          <a:ln>
            <a:noFill/>
          </a:ln>
        </p:spPr>
      </p:pic>
      <p:pic>
        <p:nvPicPr>
          <p:cNvPr descr="Books on shelf" id="833" name="Google Shape;833;p28">
            <a:hlinkClick action="ppaction://hlinksldjump" r:id="rId9"/>
          </p:cNvPr>
          <p:cNvPicPr preferRelativeResize="0"/>
          <p:nvPr/>
        </p:nvPicPr>
        <p:blipFill rotWithShape="1">
          <a:blip r:embed="rId10">
            <a:alphaModFix/>
          </a:blip>
          <a:srcRect b="0" l="0" r="0" t="0"/>
          <a:stretch/>
        </p:blipFill>
        <p:spPr>
          <a:xfrm>
            <a:off x="328944" y="2809326"/>
            <a:ext cx="588926" cy="588926"/>
          </a:xfrm>
          <a:prstGeom prst="rect">
            <a:avLst/>
          </a:prstGeom>
          <a:noFill/>
          <a:ln>
            <a:noFill/>
          </a:ln>
        </p:spPr>
      </p:pic>
      <p:pic>
        <p:nvPicPr>
          <p:cNvPr descr="Headphones" id="834" name="Google Shape;834;p28">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Music notes" id="835" name="Google Shape;835;p28">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836" name="Google Shape;836;p28">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837" name="Google Shape;837;p28"/>
          <p:cNvSpPr txBox="1"/>
          <p:nvPr/>
        </p:nvSpPr>
        <p:spPr>
          <a:xfrm>
            <a:off x="5722075" y="193099"/>
            <a:ext cx="6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swald"/>
                <a:ea typeface="Oswald"/>
                <a:cs typeface="Oswald"/>
                <a:sym typeface="Oswald"/>
              </a:rPr>
              <a:t>Number 1 Popular </a:t>
            </a:r>
            <a:r>
              <a:rPr lang="en-US" sz="2400">
                <a:solidFill>
                  <a:srgbClr val="0E9453"/>
                </a:solidFill>
                <a:latin typeface="Oswald"/>
                <a:ea typeface="Oswald"/>
                <a:cs typeface="Oswald"/>
                <a:sym typeface="Oswald"/>
              </a:rPr>
              <a:t>Vs</a:t>
            </a:r>
            <a:r>
              <a:rPr lang="en-US" sz="2400">
                <a:solidFill>
                  <a:schemeClr val="lt1"/>
                </a:solidFill>
                <a:latin typeface="Oswald"/>
                <a:ea typeface="Oswald"/>
                <a:cs typeface="Oswald"/>
                <a:sym typeface="Oswald"/>
              </a:rPr>
              <a:t> Number 101 in Indonesian Chart</a:t>
            </a:r>
            <a:endParaRPr sz="2400">
              <a:solidFill>
                <a:schemeClr val="lt1"/>
              </a:solidFill>
              <a:latin typeface="Oswald"/>
              <a:ea typeface="Oswald"/>
              <a:cs typeface="Oswald"/>
              <a:sym typeface="Oswald"/>
            </a:endParaRPr>
          </a:p>
        </p:txBody>
      </p:sp>
      <p:pic>
        <p:nvPicPr>
          <p:cNvPr descr="Star" id="838" name="Google Shape;838;p28">
            <a:hlinkClick action="ppaction://hlinksldjump" r:id="rId16"/>
          </p:cNvPr>
          <p:cNvPicPr preferRelativeResize="0"/>
          <p:nvPr/>
        </p:nvPicPr>
        <p:blipFill rotWithShape="1">
          <a:blip r:embed="rId17">
            <a:alphaModFix/>
          </a:blip>
          <a:srcRect b="0" l="0" r="0" t="0"/>
          <a:stretch/>
        </p:blipFill>
        <p:spPr>
          <a:xfrm>
            <a:off x="350069" y="3495393"/>
            <a:ext cx="588926" cy="588926"/>
          </a:xfrm>
          <a:prstGeom prst="rect">
            <a:avLst/>
          </a:prstGeom>
          <a:noFill/>
          <a:ln>
            <a:noFill/>
          </a:ln>
        </p:spPr>
      </p:pic>
      <p:sp>
        <p:nvSpPr>
          <p:cNvPr id="839" name="Google Shape;839;p28"/>
          <p:cNvSpPr/>
          <p:nvPr/>
        </p:nvSpPr>
        <p:spPr>
          <a:xfrm>
            <a:off x="234297" y="5096107"/>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40" name="Google Shape;840;p28"/>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2</a:t>
            </a:r>
            <a:endParaRPr/>
          </a:p>
        </p:txBody>
      </p:sp>
      <p:pic>
        <p:nvPicPr>
          <p:cNvPr descr="Treble clef" id="841" name="Google Shape;841;p28">
            <a:hlinkClick action="ppaction://hlinksldjump" r:id="rId18"/>
          </p:cNvPr>
          <p:cNvPicPr preferRelativeResize="0"/>
          <p:nvPr/>
        </p:nvPicPr>
        <p:blipFill rotWithShape="1">
          <a:blip r:embed="rId19">
            <a:alphaModFix/>
          </a:blip>
          <a:srcRect b="0" l="0" r="0" t="0"/>
          <a:stretch/>
        </p:blipFill>
        <p:spPr>
          <a:xfrm>
            <a:off x="262550" y="5132538"/>
            <a:ext cx="642076" cy="642076"/>
          </a:xfrm>
          <a:prstGeom prst="rect">
            <a:avLst/>
          </a:prstGeom>
          <a:noFill/>
          <a:ln>
            <a:noFill/>
          </a:ln>
        </p:spPr>
      </p:pic>
      <p:pic>
        <p:nvPicPr>
          <p:cNvPr id="842" name="Google Shape;842;p28"/>
          <p:cNvPicPr preferRelativeResize="0"/>
          <p:nvPr/>
        </p:nvPicPr>
        <p:blipFill>
          <a:blip r:embed="rId20">
            <a:alphaModFix/>
          </a:blip>
          <a:stretch>
            <a:fillRect/>
          </a:stretch>
        </p:blipFill>
        <p:spPr>
          <a:xfrm>
            <a:off x="4220375" y="1126213"/>
            <a:ext cx="6829800" cy="3745200"/>
          </a:xfrm>
          <a:prstGeom prst="rect">
            <a:avLst/>
          </a:prstGeom>
          <a:noFill/>
          <a:ln>
            <a:noFill/>
          </a:ln>
        </p:spPr>
      </p:pic>
      <p:sp>
        <p:nvSpPr>
          <p:cNvPr id="843" name="Google Shape;843;p28"/>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29"/>
          <p:cNvSpPr/>
          <p:nvPr/>
        </p:nvSpPr>
        <p:spPr>
          <a:xfrm>
            <a:off x="3122200" y="0"/>
            <a:ext cx="9069900" cy="1484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49" name="Google Shape;849;p29"/>
          <p:cNvSpPr/>
          <p:nvPr/>
        </p:nvSpPr>
        <p:spPr>
          <a:xfrm>
            <a:off x="3108950" y="-175"/>
            <a:ext cx="9069600" cy="14847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50" name="Google Shape;850;p29"/>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51" name="Google Shape;851;p29"/>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52" name="Google Shape;852;p29"/>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53" name="Google Shape;853;p29"/>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54" name="Google Shape;854;p29"/>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a:t>
            </a:r>
            <a:r>
              <a:rPr lang="en-US" sz="16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1</a:t>
            </a:r>
            <a:endParaRPr/>
          </a:p>
        </p:txBody>
      </p:sp>
      <p:sp>
        <p:nvSpPr>
          <p:cNvPr id="855" name="Google Shape;855;p29"/>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56" name="Google Shape;856;p29"/>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a:t>
            </a:r>
            <a:r>
              <a:rPr lang="en-US" sz="1600">
                <a:solidFill>
                  <a:schemeClr val="lt1"/>
                </a:solidFill>
                <a:latin typeface="Montserrat"/>
                <a:ea typeface="Montserrat"/>
                <a:cs typeface="Montserrat"/>
                <a:sym typeface="Montserrat"/>
              </a:rPr>
              <a:t> </a:t>
            </a:r>
            <a:r>
              <a:rPr lang="en-US" sz="1600">
                <a:solidFill>
                  <a:schemeClr val="lt1"/>
                </a:solidFill>
                <a:latin typeface="Montserrat"/>
                <a:ea typeface="Montserrat"/>
                <a:cs typeface="Montserrat"/>
                <a:sym typeface="Montserrat"/>
              </a:rPr>
              <a:t>2</a:t>
            </a:r>
            <a:endParaRPr/>
          </a:p>
        </p:txBody>
      </p:sp>
      <p:sp>
        <p:nvSpPr>
          <p:cNvPr id="857" name="Google Shape;857;p29"/>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a:t>
            </a:r>
            <a:r>
              <a:rPr lang="en-US" sz="1600">
                <a:solidFill>
                  <a:schemeClr val="dk1"/>
                </a:solidFill>
                <a:latin typeface="Montserrat"/>
                <a:ea typeface="Montserrat"/>
                <a:cs typeface="Montserrat"/>
                <a:sym typeface="Montserrat"/>
              </a:rPr>
              <a:t> </a:t>
            </a:r>
            <a:r>
              <a:rPr lang="en-US" sz="1600">
                <a:solidFill>
                  <a:schemeClr val="dk1"/>
                </a:solidFill>
                <a:latin typeface="Montserrat"/>
                <a:ea typeface="Montserrat"/>
                <a:cs typeface="Montserrat"/>
                <a:sym typeface="Montserrat"/>
              </a:rPr>
              <a:t>3</a:t>
            </a:r>
            <a:endParaRPr/>
          </a:p>
        </p:txBody>
      </p:sp>
      <p:sp>
        <p:nvSpPr>
          <p:cNvPr id="858" name="Google Shape;858;p29"/>
          <p:cNvSpPr txBox="1"/>
          <p:nvPr/>
        </p:nvSpPr>
        <p:spPr>
          <a:xfrm>
            <a:off x="5793025" y="1764300"/>
            <a:ext cx="5946900" cy="4710000"/>
          </a:xfrm>
          <a:prstGeom prst="rect">
            <a:avLst/>
          </a:prstGeom>
          <a:noFill/>
          <a:ln>
            <a:noFill/>
          </a:ln>
        </p:spPr>
        <p:txBody>
          <a:bodyPr anchorCtr="0" anchor="t" bIns="45700" lIns="91425" spcFirstLastPara="1" rIns="91425" wrap="square" tIns="45700">
            <a:spAutoFit/>
          </a:bodyPr>
          <a:lstStyle/>
          <a:p>
            <a:pPr indent="-323850" lvl="0" marL="457200" marR="0" rtl="0" algn="just">
              <a:spcBef>
                <a:spcPts val="0"/>
              </a:spcBef>
              <a:spcAft>
                <a:spcPts val="0"/>
              </a:spcAft>
              <a:buClr>
                <a:schemeClr val="lt1"/>
              </a:buClr>
              <a:buSzPts val="1500"/>
              <a:buFont typeface="Open Sans"/>
              <a:buChar char="-"/>
            </a:pPr>
            <a:r>
              <a:rPr b="1" lang="en-US" sz="1500">
                <a:solidFill>
                  <a:schemeClr val="lt1"/>
                </a:solidFill>
                <a:latin typeface="Open Sans"/>
                <a:ea typeface="Open Sans"/>
                <a:cs typeface="Open Sans"/>
                <a:sym typeface="Open Sans"/>
              </a:rPr>
              <a:t>For Cluster 1: The Energetic Dreamers</a:t>
            </a:r>
            <a:r>
              <a:rPr lang="en-US" sz="1500">
                <a:solidFill>
                  <a:schemeClr val="lt1"/>
                </a:solidFill>
                <a:latin typeface="Open Sans"/>
                <a:ea typeface="Open Sans"/>
                <a:cs typeface="Open Sans"/>
                <a:sym typeface="Open Sans"/>
              </a:rPr>
              <a:t>, even this cluster has a large number of artist followers, the popularity of the songs is low, promote the artists more on social media and streaming platforms to increase their popularity and exposure. Also, collaborate with artists from other clusters to create more diverse and appealing songs.</a:t>
            </a:r>
            <a:endParaRPr sz="1500">
              <a:solidFill>
                <a:schemeClr val="lt1"/>
              </a:solidFill>
              <a:latin typeface="Open Sans"/>
              <a:ea typeface="Open Sans"/>
              <a:cs typeface="Open Sans"/>
              <a:sym typeface="Open Sans"/>
            </a:endParaRPr>
          </a:p>
          <a:p>
            <a:pPr indent="0" lvl="0" marL="0" marR="0" rtl="0" algn="just">
              <a:spcBef>
                <a:spcPts val="0"/>
              </a:spcBef>
              <a:spcAft>
                <a:spcPts val="0"/>
              </a:spcAft>
              <a:buNone/>
            </a:pPr>
            <a:r>
              <a:t/>
            </a:r>
            <a:endParaRPr sz="1500">
              <a:solidFill>
                <a:schemeClr val="lt1"/>
              </a:solidFill>
              <a:latin typeface="Open Sans"/>
              <a:ea typeface="Open Sans"/>
              <a:cs typeface="Open Sans"/>
              <a:sym typeface="Open Sans"/>
            </a:endParaRPr>
          </a:p>
          <a:p>
            <a:pPr indent="-323850" lvl="0" marL="457200" marR="0" rtl="0" algn="just">
              <a:spcBef>
                <a:spcPts val="0"/>
              </a:spcBef>
              <a:spcAft>
                <a:spcPts val="0"/>
              </a:spcAft>
              <a:buClr>
                <a:schemeClr val="lt1"/>
              </a:buClr>
              <a:buSzPts val="1500"/>
              <a:buFont typeface="Open Sans"/>
              <a:buChar char="-"/>
            </a:pPr>
            <a:r>
              <a:rPr b="1" lang="en-US" sz="1500">
                <a:solidFill>
                  <a:schemeClr val="lt1"/>
                </a:solidFill>
                <a:latin typeface="Open Sans"/>
                <a:ea typeface="Open Sans"/>
                <a:cs typeface="Open Sans"/>
                <a:sym typeface="Open Sans"/>
              </a:rPr>
              <a:t>For Cluster 2: The Pop Sensations</a:t>
            </a:r>
            <a:r>
              <a:rPr lang="en-US" sz="1500">
                <a:solidFill>
                  <a:schemeClr val="lt1"/>
                </a:solidFill>
                <a:latin typeface="Open Sans"/>
                <a:ea typeface="Open Sans"/>
                <a:cs typeface="Open Sans"/>
                <a:sym typeface="Open Sans"/>
              </a:rPr>
              <a:t>, maintain the quality and consistency of the songs and artists, as they already have a large and loyal fan base. Also, experiment with different genres and styles to attract new listeners and expand their market such as collaborations with popular DJs and remix artists.</a:t>
            </a:r>
            <a:endParaRPr sz="1500">
              <a:solidFill>
                <a:schemeClr val="lt1"/>
              </a:solidFill>
              <a:latin typeface="Open Sans"/>
              <a:ea typeface="Open Sans"/>
              <a:cs typeface="Open Sans"/>
              <a:sym typeface="Open Sans"/>
            </a:endParaRPr>
          </a:p>
          <a:p>
            <a:pPr indent="0" lvl="0" marL="0" marR="0" rtl="0" algn="just">
              <a:spcBef>
                <a:spcPts val="0"/>
              </a:spcBef>
              <a:spcAft>
                <a:spcPts val="0"/>
              </a:spcAft>
              <a:buNone/>
            </a:pPr>
            <a:r>
              <a:t/>
            </a:r>
            <a:endParaRPr sz="1500">
              <a:solidFill>
                <a:schemeClr val="lt1"/>
              </a:solidFill>
              <a:latin typeface="Open Sans"/>
              <a:ea typeface="Open Sans"/>
              <a:cs typeface="Open Sans"/>
              <a:sym typeface="Open Sans"/>
            </a:endParaRPr>
          </a:p>
          <a:p>
            <a:pPr indent="-323850" lvl="0" marL="457200" marR="0" rtl="0" algn="just">
              <a:spcBef>
                <a:spcPts val="0"/>
              </a:spcBef>
              <a:spcAft>
                <a:spcPts val="0"/>
              </a:spcAft>
              <a:buClr>
                <a:schemeClr val="lt1"/>
              </a:buClr>
              <a:buSzPts val="1500"/>
              <a:buFont typeface="Open Sans"/>
              <a:buChar char="-"/>
            </a:pPr>
            <a:r>
              <a:rPr b="1" lang="en-US" sz="1500">
                <a:solidFill>
                  <a:schemeClr val="lt1"/>
                </a:solidFill>
                <a:latin typeface="Open Sans"/>
                <a:ea typeface="Open Sans"/>
                <a:cs typeface="Open Sans"/>
                <a:sym typeface="Open Sans"/>
              </a:rPr>
              <a:t>For Cluster 3: The Acoustic Masters</a:t>
            </a:r>
            <a:r>
              <a:rPr lang="en-US" sz="1500">
                <a:solidFill>
                  <a:schemeClr val="lt1"/>
                </a:solidFill>
                <a:latin typeface="Open Sans"/>
                <a:ea typeface="Open Sans"/>
                <a:cs typeface="Open Sans"/>
                <a:sym typeface="Open Sans"/>
              </a:rPr>
              <a:t>, invest more in marketing and advertising to boost their popularity and visibility. To attract more followers, the label could consider promoting the songs through live performances and tours. Also, incorporate more danceable and energetic elements to their songs to make them more catchy and engaging.</a:t>
            </a:r>
            <a:endParaRPr sz="1500">
              <a:solidFill>
                <a:schemeClr val="lt1"/>
              </a:solidFill>
              <a:latin typeface="Open Sans"/>
              <a:ea typeface="Open Sans"/>
              <a:cs typeface="Open Sans"/>
              <a:sym typeface="Open Sans"/>
            </a:endParaRPr>
          </a:p>
        </p:txBody>
      </p:sp>
      <p:sp>
        <p:nvSpPr>
          <p:cNvPr id="859" name="Google Shape;859;p29"/>
          <p:cNvSpPr txBox="1"/>
          <p:nvPr/>
        </p:nvSpPr>
        <p:spPr>
          <a:xfrm>
            <a:off x="3601400" y="246325"/>
            <a:ext cx="7226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RECOMMENDATION</a:t>
            </a:r>
            <a:endParaRPr sz="3600">
              <a:latin typeface="Montserrat"/>
              <a:ea typeface="Montserrat"/>
              <a:cs typeface="Montserrat"/>
              <a:sym typeface="Montserrat"/>
            </a:endParaRPr>
          </a:p>
        </p:txBody>
      </p:sp>
      <p:grpSp>
        <p:nvGrpSpPr>
          <p:cNvPr id="860" name="Google Shape;860;p29"/>
          <p:cNvGrpSpPr/>
          <p:nvPr/>
        </p:nvGrpSpPr>
        <p:grpSpPr>
          <a:xfrm>
            <a:off x="3484550" y="2880580"/>
            <a:ext cx="1849800" cy="2010000"/>
            <a:chOff x="3524800" y="3169430"/>
            <a:chExt cx="1849800" cy="2010000"/>
          </a:xfrm>
        </p:grpSpPr>
        <p:sp>
          <p:nvSpPr>
            <p:cNvPr id="861" name="Google Shape;861;p29"/>
            <p:cNvSpPr/>
            <p:nvPr/>
          </p:nvSpPr>
          <p:spPr>
            <a:xfrm>
              <a:off x="3524800" y="3169430"/>
              <a:ext cx="1849800" cy="20100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Heart" id="862" name="Google Shape;862;p29"/>
            <p:cNvPicPr preferRelativeResize="0"/>
            <p:nvPr/>
          </p:nvPicPr>
          <p:blipFill rotWithShape="1">
            <a:blip r:embed="rId3">
              <a:alphaModFix/>
            </a:blip>
            <a:srcRect b="0" l="0" r="0" t="0"/>
            <a:stretch/>
          </p:blipFill>
          <p:spPr>
            <a:xfrm>
              <a:off x="3992517" y="3717236"/>
              <a:ext cx="914400" cy="914400"/>
            </a:xfrm>
            <a:prstGeom prst="rect">
              <a:avLst/>
            </a:prstGeom>
            <a:noFill/>
            <a:ln>
              <a:noFill/>
            </a:ln>
          </p:spPr>
        </p:pic>
      </p:grpSp>
      <p:sp>
        <p:nvSpPr>
          <p:cNvPr id="863" name="Google Shape;863;p29"/>
          <p:cNvSpPr txBox="1"/>
          <p:nvPr/>
        </p:nvSpPr>
        <p:spPr>
          <a:xfrm>
            <a:off x="3601401" y="801925"/>
            <a:ext cx="730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For </a:t>
            </a:r>
            <a:r>
              <a:rPr lang="en-US" sz="1800">
                <a:solidFill>
                  <a:schemeClr val="lt1"/>
                </a:solidFill>
                <a:latin typeface="Montserrat"/>
                <a:ea typeface="Montserrat"/>
                <a:cs typeface="Montserrat"/>
                <a:sym typeface="Montserrat"/>
              </a:rPr>
              <a:t>Artist and Music Labels </a:t>
            </a:r>
            <a:r>
              <a:rPr lang="en-US" sz="1800">
                <a:solidFill>
                  <a:schemeClr val="accent1"/>
                </a:solidFill>
                <a:latin typeface="Montserrat"/>
                <a:ea typeface="Montserrat"/>
                <a:cs typeface="Montserrat"/>
                <a:sym typeface="Montserrat"/>
              </a:rPr>
              <a:t>who wanted to play role</a:t>
            </a:r>
            <a:r>
              <a:rPr lang="en-US" sz="1800">
                <a:solidFill>
                  <a:schemeClr val="lt1"/>
                </a:solidFill>
                <a:latin typeface="Montserrat"/>
                <a:ea typeface="Montserrat"/>
                <a:cs typeface="Montserrat"/>
                <a:sym typeface="Montserrat"/>
              </a:rPr>
              <a:t> in Indonesia music industry</a:t>
            </a:r>
            <a:endParaRPr sz="1200"/>
          </a:p>
        </p:txBody>
      </p:sp>
      <p:pic>
        <p:nvPicPr>
          <p:cNvPr descr="Home" id="864" name="Google Shape;864;p29">
            <a:hlinkClick action="ppaction://hlinksldjump" r:id="rId4"/>
          </p:cNvPr>
          <p:cNvPicPr preferRelativeResize="0"/>
          <p:nvPr/>
        </p:nvPicPr>
        <p:blipFill rotWithShape="1">
          <a:blip r:embed="rId5">
            <a:alphaModFix/>
          </a:blip>
          <a:srcRect b="0" l="0" r="0" t="0"/>
          <a:stretch/>
        </p:blipFill>
        <p:spPr>
          <a:xfrm>
            <a:off x="328944" y="1372400"/>
            <a:ext cx="588926" cy="588926"/>
          </a:xfrm>
          <a:prstGeom prst="rect">
            <a:avLst/>
          </a:prstGeom>
          <a:noFill/>
          <a:ln>
            <a:noFill/>
          </a:ln>
        </p:spPr>
      </p:pic>
      <p:pic>
        <p:nvPicPr>
          <p:cNvPr descr="Magnifying glass" id="865" name="Google Shape;865;p29">
            <a:hlinkClick action="ppaction://hlinksldjump" r:id="rId6"/>
          </p:cNvPr>
          <p:cNvPicPr preferRelativeResize="0"/>
          <p:nvPr/>
        </p:nvPicPr>
        <p:blipFill rotWithShape="1">
          <a:blip r:embed="rId7">
            <a:alphaModFix/>
          </a:blip>
          <a:srcRect b="0" l="0" r="0" t="0"/>
          <a:stretch/>
        </p:blipFill>
        <p:spPr>
          <a:xfrm>
            <a:off x="328944" y="4343393"/>
            <a:ext cx="588926" cy="588926"/>
          </a:xfrm>
          <a:prstGeom prst="rect">
            <a:avLst/>
          </a:prstGeom>
          <a:noFill/>
          <a:ln>
            <a:noFill/>
          </a:ln>
        </p:spPr>
      </p:pic>
      <p:pic>
        <p:nvPicPr>
          <p:cNvPr descr="Books on shelf" id="866" name="Google Shape;866;p29">
            <a:hlinkClick action="ppaction://hlinksldjump" r:id="rId8"/>
          </p:cNvPr>
          <p:cNvPicPr preferRelativeResize="0"/>
          <p:nvPr/>
        </p:nvPicPr>
        <p:blipFill rotWithShape="1">
          <a:blip r:embed="rId9">
            <a:alphaModFix/>
          </a:blip>
          <a:srcRect b="0" l="0" r="0" t="0"/>
          <a:stretch/>
        </p:blipFill>
        <p:spPr>
          <a:xfrm>
            <a:off x="328944" y="2809326"/>
            <a:ext cx="588926" cy="588926"/>
          </a:xfrm>
          <a:prstGeom prst="rect">
            <a:avLst/>
          </a:prstGeom>
          <a:noFill/>
          <a:ln>
            <a:noFill/>
          </a:ln>
        </p:spPr>
      </p:pic>
      <p:pic>
        <p:nvPicPr>
          <p:cNvPr descr="Star" id="867" name="Google Shape;867;p29">
            <a:hlinkClick action="ppaction://hlinksldjump" r:id="rId10"/>
          </p:cNvPr>
          <p:cNvPicPr preferRelativeResize="0"/>
          <p:nvPr/>
        </p:nvPicPr>
        <p:blipFill rotWithShape="1">
          <a:blip r:embed="rId11">
            <a:alphaModFix/>
          </a:blip>
          <a:srcRect b="0" l="0" r="0" t="0"/>
          <a:stretch/>
        </p:blipFill>
        <p:spPr>
          <a:xfrm>
            <a:off x="350069" y="3495393"/>
            <a:ext cx="588926" cy="588926"/>
          </a:xfrm>
          <a:prstGeom prst="rect">
            <a:avLst/>
          </a:prstGeom>
          <a:noFill/>
          <a:ln>
            <a:noFill/>
          </a:ln>
        </p:spPr>
      </p:pic>
      <p:pic>
        <p:nvPicPr>
          <p:cNvPr descr="Headphones" id="868" name="Google Shape;868;p29">
            <a:hlinkClick action="ppaction://hlinksldjump" r:id="rId12"/>
          </p:cNvPr>
          <p:cNvPicPr preferRelativeResize="0"/>
          <p:nvPr/>
        </p:nvPicPr>
        <p:blipFill rotWithShape="1">
          <a:blip r:embed="rId13">
            <a:alphaModFix/>
          </a:blip>
          <a:srcRect b="0" l="0" r="0" t="0"/>
          <a:stretch/>
        </p:blipFill>
        <p:spPr>
          <a:xfrm>
            <a:off x="328944" y="2035385"/>
            <a:ext cx="588926" cy="588926"/>
          </a:xfrm>
          <a:prstGeom prst="rect">
            <a:avLst/>
          </a:prstGeom>
          <a:noFill/>
          <a:ln>
            <a:noFill/>
          </a:ln>
        </p:spPr>
      </p:pic>
      <p:pic>
        <p:nvPicPr>
          <p:cNvPr descr="Treble clef" id="869" name="Google Shape;869;p29">
            <a:hlinkClick action="ppaction://hlinksldjump" r:id="rId14"/>
          </p:cNvPr>
          <p:cNvPicPr preferRelativeResize="0"/>
          <p:nvPr/>
        </p:nvPicPr>
        <p:blipFill rotWithShape="1">
          <a:blip r:embed="rId15">
            <a:alphaModFix/>
          </a:blip>
          <a:srcRect b="0" l="0" r="0" t="0"/>
          <a:stretch/>
        </p:blipFill>
        <p:spPr>
          <a:xfrm>
            <a:off x="262550" y="5132538"/>
            <a:ext cx="642076" cy="642076"/>
          </a:xfrm>
          <a:prstGeom prst="rect">
            <a:avLst/>
          </a:prstGeom>
          <a:noFill/>
          <a:ln>
            <a:noFill/>
          </a:ln>
        </p:spPr>
      </p:pic>
      <p:pic>
        <p:nvPicPr>
          <p:cNvPr descr="Music notes" id="870" name="Google Shape;870;p29">
            <a:hlinkClick action="ppaction://hlinksldjump" r:id="rId16"/>
          </p:cNvPr>
          <p:cNvPicPr preferRelativeResize="0"/>
          <p:nvPr/>
        </p:nvPicPr>
        <p:blipFill rotWithShape="1">
          <a:blip r:embed="rId17">
            <a:alphaModFix/>
          </a:blip>
          <a:srcRect b="0" l="0" r="0" t="0"/>
          <a:stretch/>
        </p:blipFill>
        <p:spPr>
          <a:xfrm>
            <a:off x="253460" y="5977515"/>
            <a:ext cx="642076" cy="642076"/>
          </a:xfrm>
          <a:prstGeom prst="rect">
            <a:avLst/>
          </a:prstGeom>
          <a:noFill/>
          <a:ln>
            <a:noFill/>
          </a:ln>
        </p:spPr>
      </p:pic>
      <p:pic>
        <p:nvPicPr>
          <p:cNvPr descr="Spotify Logo Png - Free Transparent PNG Logos" id="871" name="Google Shape;871;p29">
            <a:hlinkClick action="ppaction://hlinksldjump" r:id="rId18"/>
          </p:cNvPr>
          <p:cNvPicPr preferRelativeResize="0"/>
          <p:nvPr/>
        </p:nvPicPr>
        <p:blipFill rotWithShape="1">
          <a:blip r:embed="rId19">
            <a:alphaModFix/>
          </a:blip>
          <a:srcRect b="0" l="0" r="0" t="0"/>
          <a:stretch/>
        </p:blipFill>
        <p:spPr>
          <a:xfrm>
            <a:off x="253460" y="212717"/>
            <a:ext cx="747405" cy="747405"/>
          </a:xfrm>
          <a:prstGeom prst="rect">
            <a:avLst/>
          </a:prstGeom>
          <a:noFill/>
          <a:ln>
            <a:noFill/>
          </a:ln>
        </p:spPr>
      </p:pic>
      <p:sp>
        <p:nvSpPr>
          <p:cNvPr id="872" name="Google Shape;872;p29"/>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30"/>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878" name="Google Shape;878;p30"/>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879" name="Google Shape;879;p30"/>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880" name="Google Shape;880;p30"/>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881" name="Google Shape;881;p30"/>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882" name="Google Shape;882;p30"/>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883" name="Google Shape;883;p30"/>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884" name="Google Shape;884;p30"/>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Dashboard</a:t>
            </a:r>
            <a:endParaRPr/>
          </a:p>
        </p:txBody>
      </p:sp>
      <p:pic>
        <p:nvPicPr>
          <p:cNvPr descr="Home" id="885" name="Google Shape;885;p30">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886" name="Google Shape;886;p30">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887" name="Google Shape;887;p30">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888" name="Google Shape;888;p30">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889" name="Google Shape;889;p30">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890" name="Google Shape;890;p30">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Spotify Logo Png - Free Transparent PNG Logos" id="891" name="Google Shape;891;p30">
            <a:hlinkClick action="ppaction://hlinksldjump" r:id="rId15"/>
          </p:cNvPr>
          <p:cNvPicPr preferRelativeResize="0"/>
          <p:nvPr/>
        </p:nvPicPr>
        <p:blipFill rotWithShape="1">
          <a:blip r:embed="rId16">
            <a:alphaModFix/>
          </a:blip>
          <a:srcRect b="0" l="0" r="0" t="0"/>
          <a:stretch/>
        </p:blipFill>
        <p:spPr>
          <a:xfrm>
            <a:off x="253460" y="212717"/>
            <a:ext cx="747405" cy="747405"/>
          </a:xfrm>
          <a:prstGeom prst="rect">
            <a:avLst/>
          </a:prstGeom>
          <a:noFill/>
          <a:ln>
            <a:noFill/>
          </a:ln>
        </p:spPr>
      </p:pic>
      <p:sp>
        <p:nvSpPr>
          <p:cNvPr id="892" name="Google Shape;892;p30"/>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893" name="Google Shape;893;p30"/>
          <p:cNvSpPr txBox="1"/>
          <p:nvPr/>
        </p:nvSpPr>
        <p:spPr>
          <a:xfrm>
            <a:off x="5336563" y="273000"/>
            <a:ext cx="43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FFFFFF"/>
                </a:solidFill>
                <a:latin typeface="Montserrat"/>
                <a:ea typeface="Montserrat"/>
                <a:cs typeface="Montserrat"/>
                <a:sym typeface="Montserrat"/>
              </a:rPr>
              <a:t>THE </a:t>
            </a:r>
            <a:r>
              <a:rPr b="1" lang="en-US" sz="2000">
                <a:solidFill>
                  <a:srgbClr val="FFFFFF"/>
                </a:solidFill>
                <a:latin typeface="Montserrat"/>
                <a:ea typeface="Montserrat"/>
                <a:cs typeface="Montserrat"/>
                <a:sym typeface="Montserrat"/>
              </a:rPr>
              <a:t>DASHBOARD </a:t>
            </a:r>
            <a:endParaRPr b="1" sz="2000">
              <a:solidFill>
                <a:srgbClr val="FFFFFF"/>
              </a:solidFill>
              <a:latin typeface="Montserrat"/>
              <a:ea typeface="Montserrat"/>
              <a:cs typeface="Montserrat"/>
              <a:sym typeface="Montserrat"/>
            </a:endParaRPr>
          </a:p>
        </p:txBody>
      </p:sp>
      <p:sp>
        <p:nvSpPr>
          <p:cNvPr id="894" name="Google Shape;894;p30">
            <a:hlinkClick r:id="rId17"/>
          </p:cNvPr>
          <p:cNvSpPr txBox="1"/>
          <p:nvPr/>
        </p:nvSpPr>
        <p:spPr>
          <a:xfrm>
            <a:off x="5271025" y="5977525"/>
            <a:ext cx="447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FFFFFF"/>
                </a:solidFill>
                <a:latin typeface="Montserrat"/>
                <a:ea typeface="Montserrat"/>
                <a:cs typeface="Montserrat"/>
                <a:sym typeface="Montserrat"/>
              </a:rPr>
              <a:t>Click here to see the complete</a:t>
            </a:r>
            <a:r>
              <a:rPr lang="en-US">
                <a:solidFill>
                  <a:srgbClr val="FFFFFF"/>
                </a:solidFill>
                <a:latin typeface="Montserrat"/>
                <a:ea typeface="Montserrat"/>
                <a:cs typeface="Montserrat"/>
                <a:sym typeface="Montserrat"/>
              </a:rPr>
              <a:t> </a:t>
            </a:r>
            <a:r>
              <a:rPr lang="en-US" u="sng">
                <a:solidFill>
                  <a:schemeClr val="hlink"/>
                </a:solidFill>
                <a:latin typeface="Montserrat"/>
                <a:ea typeface="Montserrat"/>
                <a:cs typeface="Montserrat"/>
                <a:sym typeface="Montserrat"/>
                <a:hlinkClick r:id="rId18"/>
              </a:rPr>
              <a:t>dashboard</a:t>
            </a:r>
            <a:endParaRPr>
              <a:solidFill>
                <a:srgbClr val="FFFFFF"/>
              </a:solidFill>
              <a:latin typeface="Montserrat"/>
              <a:ea typeface="Montserrat"/>
              <a:cs typeface="Montserrat"/>
              <a:sym typeface="Montserrat"/>
            </a:endParaRPr>
          </a:p>
        </p:txBody>
      </p:sp>
      <p:pic>
        <p:nvPicPr>
          <p:cNvPr id="895" name="Google Shape;895;p30"/>
          <p:cNvPicPr preferRelativeResize="0"/>
          <p:nvPr/>
        </p:nvPicPr>
        <p:blipFill>
          <a:blip r:embed="rId19">
            <a:alphaModFix/>
          </a:blip>
          <a:stretch>
            <a:fillRect/>
          </a:stretch>
        </p:blipFill>
        <p:spPr>
          <a:xfrm>
            <a:off x="3266314" y="938925"/>
            <a:ext cx="8653613" cy="4865282"/>
          </a:xfrm>
          <a:prstGeom prst="rect">
            <a:avLst/>
          </a:prstGeom>
          <a:noFill/>
          <a:ln>
            <a:noFill/>
          </a:ln>
        </p:spPr>
      </p:pic>
      <p:pic>
        <p:nvPicPr>
          <p:cNvPr id="896" name="Google Shape;896;p30"/>
          <p:cNvPicPr preferRelativeResize="0"/>
          <p:nvPr/>
        </p:nvPicPr>
        <p:blipFill>
          <a:blip r:embed="rId20">
            <a:alphaModFix/>
          </a:blip>
          <a:stretch>
            <a:fillRect/>
          </a:stretch>
        </p:blipFill>
        <p:spPr>
          <a:xfrm>
            <a:off x="323500" y="5974850"/>
            <a:ext cx="642075" cy="642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1"/>
          <p:cNvSpPr/>
          <p:nvPr/>
        </p:nvSpPr>
        <p:spPr>
          <a:xfrm>
            <a:off x="234297" y="5956606"/>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902" name="Google Shape;902;p31"/>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903" name="Google Shape;903;p31"/>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904" name="Google Shape;904;p31"/>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905" name="Google Shape;905;p31"/>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906" name="Google Shape;906;p31"/>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907" name="Google Shape;907;p31"/>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908" name="Google Shape;908;p31"/>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Conclusions</a:t>
            </a:r>
            <a:endParaRPr/>
          </a:p>
        </p:txBody>
      </p:sp>
      <p:pic>
        <p:nvPicPr>
          <p:cNvPr descr="Home" id="909" name="Google Shape;909;p31">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910" name="Google Shape;910;p31">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911" name="Google Shape;911;p31">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912" name="Google Shape;912;p31">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913" name="Google Shape;913;p31">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914" name="Google Shape;914;p31">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915" name="Google Shape;915;p31">
            <a:hlinkClick action="ppaction://hlinksldjump" r:id="rId15"/>
          </p:cNvPr>
          <p:cNvPicPr preferRelativeResize="0"/>
          <p:nvPr/>
        </p:nvPicPr>
        <p:blipFill rotWithShape="1">
          <a:blip r:embed="rId16">
            <a:alphaModFix/>
          </a:blip>
          <a:srcRect b="0" l="0" r="0" t="0"/>
          <a:stretch/>
        </p:blipFill>
        <p:spPr>
          <a:xfrm>
            <a:off x="253460" y="5977515"/>
            <a:ext cx="642076" cy="642076"/>
          </a:xfrm>
          <a:prstGeom prst="rect">
            <a:avLst/>
          </a:prstGeom>
          <a:noFill/>
          <a:ln>
            <a:noFill/>
          </a:ln>
        </p:spPr>
      </p:pic>
      <p:pic>
        <p:nvPicPr>
          <p:cNvPr descr="Spotify Logo Png - Free Transparent PNG Logos" id="916" name="Google Shape;916;p31">
            <a:hlinkClick action="ppaction://hlinksldjump" r:id="rId17"/>
          </p:cNvPr>
          <p:cNvPicPr preferRelativeResize="0"/>
          <p:nvPr/>
        </p:nvPicPr>
        <p:blipFill rotWithShape="1">
          <a:blip r:embed="rId18">
            <a:alphaModFix/>
          </a:blip>
          <a:srcRect b="0" l="0" r="0" t="0"/>
          <a:stretch/>
        </p:blipFill>
        <p:spPr>
          <a:xfrm>
            <a:off x="253460" y="212717"/>
            <a:ext cx="747405" cy="747405"/>
          </a:xfrm>
          <a:prstGeom prst="rect">
            <a:avLst/>
          </a:prstGeom>
          <a:noFill/>
          <a:ln>
            <a:noFill/>
          </a:ln>
        </p:spPr>
      </p:pic>
      <p:sp>
        <p:nvSpPr>
          <p:cNvPr id="917" name="Google Shape;917;p31"/>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918" name="Google Shape;918;p31"/>
          <p:cNvSpPr txBox="1"/>
          <p:nvPr/>
        </p:nvSpPr>
        <p:spPr>
          <a:xfrm>
            <a:off x="3770800" y="557875"/>
            <a:ext cx="727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FFFF"/>
                </a:solidFill>
                <a:latin typeface="Montserrat"/>
                <a:ea typeface="Montserrat"/>
                <a:cs typeface="Montserrat"/>
                <a:sym typeface="Montserrat"/>
              </a:rPr>
              <a:t>LINK TO PROJECT</a:t>
            </a:r>
            <a:endParaRPr b="1" sz="1700">
              <a:solidFill>
                <a:srgbClr val="FFFFFF"/>
              </a:solidFill>
              <a:latin typeface="Montserrat"/>
              <a:ea typeface="Montserrat"/>
              <a:cs typeface="Montserrat"/>
              <a:sym typeface="Montserrat"/>
            </a:endParaRPr>
          </a:p>
        </p:txBody>
      </p:sp>
      <p:sp>
        <p:nvSpPr>
          <p:cNvPr id="919" name="Google Shape;919;p31"/>
          <p:cNvSpPr txBox="1"/>
          <p:nvPr/>
        </p:nvSpPr>
        <p:spPr>
          <a:xfrm>
            <a:off x="3770800" y="1049650"/>
            <a:ext cx="72717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Font typeface="Montserrat"/>
              <a:buChar char="-"/>
            </a:pPr>
            <a:r>
              <a:rPr lang="en-US" sz="1700">
                <a:solidFill>
                  <a:srgbClr val="FFFFFF"/>
                </a:solidFill>
                <a:latin typeface="Montserrat"/>
                <a:ea typeface="Montserrat"/>
                <a:cs typeface="Montserrat"/>
                <a:sym typeface="Montserrat"/>
              </a:rPr>
              <a:t>Google Collab</a:t>
            </a:r>
            <a:endParaRPr sz="1700">
              <a:solidFill>
                <a:srgbClr val="FFFFFF"/>
              </a:solidFill>
              <a:latin typeface="Montserrat"/>
              <a:ea typeface="Montserrat"/>
              <a:cs typeface="Montserrat"/>
              <a:sym typeface="Montserrat"/>
            </a:endParaRPr>
          </a:p>
          <a:p>
            <a:pPr indent="-336550" lvl="1" marL="914400" rtl="0" algn="l">
              <a:spcBef>
                <a:spcPts val="0"/>
              </a:spcBef>
              <a:spcAft>
                <a:spcPts val="0"/>
              </a:spcAft>
              <a:buClr>
                <a:srgbClr val="4A86E8"/>
              </a:buClr>
              <a:buSzPts val="1700"/>
              <a:buFont typeface="Montserrat"/>
              <a:buChar char="-"/>
            </a:pPr>
            <a:r>
              <a:rPr lang="en-US" sz="1700">
                <a:solidFill>
                  <a:srgbClr val="4A86E8"/>
                </a:solidFill>
                <a:latin typeface="Montserrat"/>
                <a:ea typeface="Montserrat"/>
                <a:cs typeface="Montserrat"/>
                <a:sym typeface="Montserrat"/>
              </a:rPr>
              <a:t>https://colab.research.google.com/drive/1YEBXj4OPSIFRmhYNDDVxPPMdijJb8yL5?usp=share_link</a:t>
            </a:r>
            <a:endParaRPr sz="1700">
              <a:solidFill>
                <a:srgbClr val="4A86E8"/>
              </a:solidFill>
              <a:latin typeface="Montserrat"/>
              <a:ea typeface="Montserrat"/>
              <a:cs typeface="Montserrat"/>
              <a:sym typeface="Montserrat"/>
            </a:endParaRPr>
          </a:p>
          <a:p>
            <a:pPr indent="-336550" lvl="0" marL="457200" rtl="0" algn="l">
              <a:spcBef>
                <a:spcPts val="0"/>
              </a:spcBef>
              <a:spcAft>
                <a:spcPts val="0"/>
              </a:spcAft>
              <a:buClr>
                <a:srgbClr val="FFFFFF"/>
              </a:buClr>
              <a:buSzPts val="1700"/>
              <a:buFont typeface="Montserrat"/>
              <a:buChar char="-"/>
            </a:pPr>
            <a:r>
              <a:rPr lang="en-US" sz="1700">
                <a:solidFill>
                  <a:srgbClr val="FFFFFF"/>
                </a:solidFill>
                <a:latin typeface="Montserrat"/>
                <a:ea typeface="Montserrat"/>
                <a:cs typeface="Montserrat"/>
                <a:sym typeface="Montserrat"/>
              </a:rPr>
              <a:t>Tableau Public </a:t>
            </a:r>
            <a:endParaRPr sz="1700">
              <a:solidFill>
                <a:srgbClr val="FFFFFF"/>
              </a:solidFill>
              <a:latin typeface="Montserrat"/>
              <a:ea typeface="Montserrat"/>
              <a:cs typeface="Montserrat"/>
              <a:sym typeface="Montserrat"/>
            </a:endParaRPr>
          </a:p>
          <a:p>
            <a:pPr indent="-336550" lvl="1" marL="914400" rtl="0" algn="l">
              <a:spcBef>
                <a:spcPts val="0"/>
              </a:spcBef>
              <a:spcAft>
                <a:spcPts val="0"/>
              </a:spcAft>
              <a:buClr>
                <a:srgbClr val="4A86E8"/>
              </a:buClr>
              <a:buSzPts val="1700"/>
              <a:buFont typeface="Montserrat"/>
              <a:buChar char="-"/>
            </a:pPr>
            <a:r>
              <a:rPr lang="en-US" sz="1700">
                <a:solidFill>
                  <a:srgbClr val="4A86E8"/>
                </a:solidFill>
                <a:latin typeface="Montserrat"/>
                <a:ea typeface="Montserrat"/>
                <a:cs typeface="Montserrat"/>
                <a:sym typeface="Montserrat"/>
              </a:rPr>
              <a:t>https://public.tableau.com/views/TeamE_SpotifyDataset_RevoUPitchingDay/Dashboard1?:language=en-US&amp;:display_count=n&amp;:origin=viz_share_link</a:t>
            </a:r>
            <a:endParaRPr sz="1700">
              <a:solidFill>
                <a:srgbClr val="4A86E8"/>
              </a:solidFill>
              <a:latin typeface="Montserrat"/>
              <a:ea typeface="Montserrat"/>
              <a:cs typeface="Montserrat"/>
              <a:sym typeface="Montserrat"/>
            </a:endParaRPr>
          </a:p>
        </p:txBody>
      </p:sp>
      <p:sp>
        <p:nvSpPr>
          <p:cNvPr id="920" name="Google Shape;920;p31"/>
          <p:cNvSpPr txBox="1"/>
          <p:nvPr/>
        </p:nvSpPr>
        <p:spPr>
          <a:xfrm>
            <a:off x="3770800" y="3219125"/>
            <a:ext cx="727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FFFF"/>
                </a:solidFill>
                <a:latin typeface="Montserrat"/>
                <a:ea typeface="Montserrat"/>
                <a:cs typeface="Montserrat"/>
                <a:sym typeface="Montserrat"/>
              </a:rPr>
              <a:t>FURTHER REFERENCE</a:t>
            </a:r>
            <a:endParaRPr b="1" sz="1700">
              <a:solidFill>
                <a:srgbClr val="FFFFFF"/>
              </a:solidFill>
              <a:latin typeface="Montserrat"/>
              <a:ea typeface="Montserrat"/>
              <a:cs typeface="Montserrat"/>
              <a:sym typeface="Montserrat"/>
            </a:endParaRPr>
          </a:p>
        </p:txBody>
      </p:sp>
      <p:sp>
        <p:nvSpPr>
          <p:cNvPr id="921" name="Google Shape;921;p31"/>
          <p:cNvSpPr txBox="1"/>
          <p:nvPr/>
        </p:nvSpPr>
        <p:spPr>
          <a:xfrm>
            <a:off x="3770800" y="3695525"/>
            <a:ext cx="72717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Font typeface="Montserrat"/>
              <a:buChar char="-"/>
            </a:pPr>
            <a:r>
              <a:rPr lang="en-US" sz="1700">
                <a:solidFill>
                  <a:srgbClr val="FFFFFF"/>
                </a:solidFill>
                <a:latin typeface="Montserrat"/>
                <a:ea typeface="Montserrat"/>
                <a:cs typeface="Montserrat"/>
                <a:sym typeface="Montserrat"/>
              </a:rPr>
              <a:t>Spotify </a:t>
            </a:r>
            <a:r>
              <a:rPr lang="en-US" sz="1700">
                <a:solidFill>
                  <a:srgbClr val="FFFFFF"/>
                </a:solidFill>
                <a:latin typeface="Montserrat"/>
                <a:ea typeface="Montserrat"/>
                <a:cs typeface="Montserrat"/>
                <a:sym typeface="Montserrat"/>
              </a:rPr>
              <a:t>Shareholder</a:t>
            </a:r>
            <a:r>
              <a:rPr lang="en-US" sz="1700">
                <a:solidFill>
                  <a:srgbClr val="FFFFFF"/>
                </a:solidFill>
                <a:latin typeface="Montserrat"/>
                <a:ea typeface="Montserrat"/>
                <a:cs typeface="Montserrat"/>
                <a:sym typeface="Montserrat"/>
              </a:rPr>
              <a:t> Deck 2022 Q4</a:t>
            </a:r>
            <a:endParaRPr sz="1700">
              <a:solidFill>
                <a:srgbClr val="FFFFFF"/>
              </a:solidFill>
              <a:latin typeface="Montserrat"/>
              <a:ea typeface="Montserrat"/>
              <a:cs typeface="Montserrat"/>
              <a:sym typeface="Montserrat"/>
            </a:endParaRPr>
          </a:p>
          <a:p>
            <a:pPr indent="0" lvl="0" marL="914400" rtl="0" algn="l">
              <a:spcBef>
                <a:spcPts val="0"/>
              </a:spcBef>
              <a:spcAft>
                <a:spcPts val="0"/>
              </a:spcAft>
              <a:buNone/>
            </a:pPr>
            <a:r>
              <a:rPr lang="en-US" sz="1700" u="sng">
                <a:solidFill>
                  <a:srgbClr val="7890CD"/>
                </a:solidFill>
                <a:latin typeface="Montserrat"/>
                <a:ea typeface="Montserrat"/>
                <a:cs typeface="Montserrat"/>
                <a:sym typeface="Montserrat"/>
                <a:hlinkClick r:id="rId19">
                  <a:extLst>
                    <a:ext uri="{A12FA001-AC4F-418D-AE19-62706E023703}">
                      <ahyp:hlinkClr val="tx"/>
                    </a:ext>
                  </a:extLst>
                </a:hlinkClick>
              </a:rPr>
              <a:t>Spotify - Investor Relations</a:t>
            </a:r>
            <a:endParaRPr sz="17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2"/>
          <p:cNvSpPr/>
          <p:nvPr/>
        </p:nvSpPr>
        <p:spPr>
          <a:xfrm>
            <a:off x="0" y="-1168450"/>
            <a:ext cx="12192000" cy="716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32"/>
          <p:cNvPicPr preferRelativeResize="0"/>
          <p:nvPr>
            <p:ph idx="2" type="pic"/>
          </p:nvPr>
        </p:nvPicPr>
        <p:blipFill rotWithShape="1">
          <a:blip r:embed="rId3">
            <a:alphaModFix/>
          </a:blip>
          <a:srcRect b="18233" l="0" r="0" t="18233"/>
          <a:stretch/>
        </p:blipFill>
        <p:spPr>
          <a:xfrm>
            <a:off x="411480" y="304164"/>
            <a:ext cx="1751400" cy="1753200"/>
          </a:xfrm>
          <a:prstGeom prst="ellipse">
            <a:avLst/>
          </a:prstGeom>
          <a:noFill/>
          <a:ln>
            <a:noFill/>
          </a:ln>
        </p:spPr>
      </p:pic>
      <p:pic>
        <p:nvPicPr>
          <p:cNvPr id="928" name="Google Shape;928;p32"/>
          <p:cNvPicPr preferRelativeResize="0"/>
          <p:nvPr>
            <p:ph idx="3" type="pic"/>
          </p:nvPr>
        </p:nvPicPr>
        <p:blipFill rotWithShape="1">
          <a:blip r:embed="rId4">
            <a:alphaModFix/>
          </a:blip>
          <a:srcRect b="0" l="22027" r="22022" t="0"/>
          <a:stretch/>
        </p:blipFill>
        <p:spPr>
          <a:xfrm>
            <a:off x="2377440" y="1431922"/>
            <a:ext cx="1751400" cy="1753200"/>
          </a:xfrm>
          <a:prstGeom prst="ellipse">
            <a:avLst/>
          </a:prstGeom>
          <a:noFill/>
          <a:ln>
            <a:noFill/>
          </a:ln>
        </p:spPr>
      </p:pic>
      <p:pic>
        <p:nvPicPr>
          <p:cNvPr id="929" name="Google Shape;929;p32"/>
          <p:cNvPicPr preferRelativeResize="0"/>
          <p:nvPr>
            <p:ph idx="4" type="pic"/>
          </p:nvPr>
        </p:nvPicPr>
        <p:blipFill rotWithShape="1">
          <a:blip r:embed="rId5">
            <a:alphaModFix/>
          </a:blip>
          <a:srcRect b="12286" l="0" r="0" t="12286"/>
          <a:stretch/>
        </p:blipFill>
        <p:spPr>
          <a:xfrm>
            <a:off x="440807" y="2308540"/>
            <a:ext cx="1751400" cy="1753200"/>
          </a:xfrm>
          <a:prstGeom prst="ellipse">
            <a:avLst/>
          </a:prstGeom>
          <a:noFill/>
          <a:ln>
            <a:noFill/>
          </a:ln>
        </p:spPr>
      </p:pic>
      <p:pic>
        <p:nvPicPr>
          <p:cNvPr id="930" name="Google Shape;930;p32"/>
          <p:cNvPicPr preferRelativeResize="0"/>
          <p:nvPr>
            <p:ph idx="5" type="pic"/>
          </p:nvPr>
        </p:nvPicPr>
        <p:blipFill rotWithShape="1">
          <a:blip r:embed="rId6">
            <a:alphaModFix/>
          </a:blip>
          <a:srcRect b="0" l="16729" r="16723" t="0"/>
          <a:stretch/>
        </p:blipFill>
        <p:spPr>
          <a:xfrm>
            <a:off x="2377440" y="3519802"/>
            <a:ext cx="1751400" cy="1753200"/>
          </a:xfrm>
          <a:prstGeom prst="ellipse">
            <a:avLst/>
          </a:prstGeom>
          <a:noFill/>
          <a:ln>
            <a:noFill/>
          </a:ln>
        </p:spPr>
      </p:pic>
      <p:pic>
        <p:nvPicPr>
          <p:cNvPr id="931" name="Google Shape;931;p32"/>
          <p:cNvPicPr preferRelativeResize="0"/>
          <p:nvPr>
            <p:ph idx="7" type="pic"/>
          </p:nvPr>
        </p:nvPicPr>
        <p:blipFill rotWithShape="1">
          <a:blip r:embed="rId7">
            <a:alphaModFix/>
          </a:blip>
          <a:srcRect b="0" l="21830" r="21830" t="0"/>
          <a:stretch/>
        </p:blipFill>
        <p:spPr>
          <a:xfrm>
            <a:off x="4297680" y="304164"/>
            <a:ext cx="1751400" cy="1753200"/>
          </a:xfrm>
          <a:prstGeom prst="ellipse">
            <a:avLst/>
          </a:prstGeom>
          <a:noFill/>
          <a:ln>
            <a:noFill/>
          </a:ln>
        </p:spPr>
      </p:pic>
      <p:pic>
        <p:nvPicPr>
          <p:cNvPr id="932" name="Google Shape;932;p32"/>
          <p:cNvPicPr preferRelativeResize="0"/>
          <p:nvPr>
            <p:ph idx="8" type="pic"/>
          </p:nvPr>
        </p:nvPicPr>
        <p:blipFill rotWithShape="1">
          <a:blip r:embed="rId8">
            <a:alphaModFix/>
          </a:blip>
          <a:srcRect b="0" l="21405" r="21405" t="0"/>
          <a:stretch/>
        </p:blipFill>
        <p:spPr>
          <a:xfrm>
            <a:off x="6263640" y="1431922"/>
            <a:ext cx="1751400" cy="1753200"/>
          </a:xfrm>
          <a:prstGeom prst="ellipse">
            <a:avLst/>
          </a:prstGeom>
          <a:noFill/>
          <a:ln>
            <a:noFill/>
          </a:ln>
        </p:spPr>
      </p:pic>
      <p:pic>
        <p:nvPicPr>
          <p:cNvPr id="933" name="Google Shape;933;p32"/>
          <p:cNvPicPr preferRelativeResize="0"/>
          <p:nvPr>
            <p:ph idx="9" type="pic"/>
          </p:nvPr>
        </p:nvPicPr>
        <p:blipFill rotWithShape="1">
          <a:blip r:embed="rId9">
            <a:alphaModFix/>
          </a:blip>
          <a:srcRect b="1210" l="0" r="0" t="1200"/>
          <a:stretch/>
        </p:blipFill>
        <p:spPr>
          <a:xfrm>
            <a:off x="4327007" y="2308540"/>
            <a:ext cx="1751400" cy="1753200"/>
          </a:xfrm>
          <a:prstGeom prst="ellipse">
            <a:avLst/>
          </a:prstGeom>
          <a:noFill/>
          <a:ln>
            <a:noFill/>
          </a:ln>
        </p:spPr>
      </p:pic>
      <p:pic>
        <p:nvPicPr>
          <p:cNvPr id="934" name="Google Shape;934;p32"/>
          <p:cNvPicPr preferRelativeResize="0"/>
          <p:nvPr>
            <p:ph idx="13" type="pic"/>
          </p:nvPr>
        </p:nvPicPr>
        <p:blipFill rotWithShape="1">
          <a:blip r:embed="rId10">
            <a:alphaModFix/>
          </a:blip>
          <a:srcRect b="0" l="4742" r="4742" t="0"/>
          <a:stretch/>
        </p:blipFill>
        <p:spPr>
          <a:xfrm>
            <a:off x="6263640" y="3519802"/>
            <a:ext cx="1751400" cy="1753200"/>
          </a:xfrm>
          <a:prstGeom prst="ellipse">
            <a:avLst/>
          </a:prstGeom>
          <a:noFill/>
          <a:ln>
            <a:noFill/>
          </a:ln>
        </p:spPr>
      </p:pic>
      <p:pic>
        <p:nvPicPr>
          <p:cNvPr id="935" name="Google Shape;935;p32"/>
          <p:cNvPicPr preferRelativeResize="0"/>
          <p:nvPr>
            <p:ph idx="14" type="pic"/>
          </p:nvPr>
        </p:nvPicPr>
        <p:blipFill rotWithShape="1">
          <a:blip r:embed="rId11">
            <a:alphaModFix/>
          </a:blip>
          <a:srcRect b="0" l="20027" r="20027" t="0"/>
          <a:stretch/>
        </p:blipFill>
        <p:spPr>
          <a:xfrm>
            <a:off x="6263640" y="-579758"/>
            <a:ext cx="1751400" cy="1753200"/>
          </a:xfrm>
          <a:prstGeom prst="ellipse">
            <a:avLst/>
          </a:prstGeom>
          <a:noFill/>
          <a:ln>
            <a:noFill/>
          </a:ln>
        </p:spPr>
      </p:pic>
      <p:pic>
        <p:nvPicPr>
          <p:cNvPr id="936" name="Google Shape;936;p32"/>
          <p:cNvPicPr preferRelativeResize="0"/>
          <p:nvPr>
            <p:ph idx="15" type="pic"/>
          </p:nvPr>
        </p:nvPicPr>
        <p:blipFill rotWithShape="1">
          <a:blip r:embed="rId12">
            <a:alphaModFix/>
          </a:blip>
          <a:srcRect b="0" l="20027" r="20027" t="0"/>
          <a:stretch/>
        </p:blipFill>
        <p:spPr>
          <a:xfrm>
            <a:off x="8229600" y="304164"/>
            <a:ext cx="1751400" cy="1753200"/>
          </a:xfrm>
          <a:prstGeom prst="ellipse">
            <a:avLst/>
          </a:prstGeom>
          <a:noFill/>
          <a:ln>
            <a:noFill/>
          </a:ln>
        </p:spPr>
      </p:pic>
      <p:pic>
        <p:nvPicPr>
          <p:cNvPr id="937" name="Google Shape;937;p32"/>
          <p:cNvPicPr preferRelativeResize="0"/>
          <p:nvPr>
            <p:ph idx="16" type="pic"/>
          </p:nvPr>
        </p:nvPicPr>
        <p:blipFill rotWithShape="1">
          <a:blip r:embed="rId13">
            <a:alphaModFix/>
          </a:blip>
          <a:srcRect b="0" l="19997" r="20003" t="0"/>
          <a:stretch/>
        </p:blipFill>
        <p:spPr>
          <a:xfrm>
            <a:off x="10195560" y="1431922"/>
            <a:ext cx="1751400" cy="1753200"/>
          </a:xfrm>
          <a:prstGeom prst="ellipse">
            <a:avLst/>
          </a:prstGeom>
          <a:noFill/>
          <a:ln>
            <a:noFill/>
          </a:ln>
        </p:spPr>
      </p:pic>
      <p:pic>
        <p:nvPicPr>
          <p:cNvPr id="938" name="Google Shape;938;p32"/>
          <p:cNvPicPr preferRelativeResize="0"/>
          <p:nvPr>
            <p:ph idx="17" type="pic"/>
          </p:nvPr>
        </p:nvPicPr>
        <p:blipFill rotWithShape="1">
          <a:blip r:embed="rId14">
            <a:alphaModFix/>
          </a:blip>
          <a:srcRect b="0" l="22027" r="22022" t="0"/>
          <a:stretch/>
        </p:blipFill>
        <p:spPr>
          <a:xfrm>
            <a:off x="8258927" y="2308540"/>
            <a:ext cx="1751400" cy="1753200"/>
          </a:xfrm>
          <a:prstGeom prst="ellipse">
            <a:avLst/>
          </a:prstGeom>
          <a:noFill/>
          <a:ln>
            <a:noFill/>
          </a:ln>
        </p:spPr>
      </p:pic>
      <p:pic>
        <p:nvPicPr>
          <p:cNvPr id="939" name="Google Shape;939;p32"/>
          <p:cNvPicPr preferRelativeResize="0"/>
          <p:nvPr>
            <p:ph idx="18" type="pic"/>
          </p:nvPr>
        </p:nvPicPr>
        <p:blipFill rotWithShape="1">
          <a:blip r:embed="rId15">
            <a:alphaModFix/>
          </a:blip>
          <a:srcRect b="0" l="21900" r="21900" t="0"/>
          <a:stretch/>
        </p:blipFill>
        <p:spPr>
          <a:xfrm>
            <a:off x="10195560" y="3519802"/>
            <a:ext cx="1751400" cy="1753200"/>
          </a:xfrm>
          <a:prstGeom prst="ellipse">
            <a:avLst/>
          </a:prstGeom>
          <a:noFill/>
          <a:ln>
            <a:noFill/>
          </a:ln>
        </p:spPr>
      </p:pic>
      <p:pic>
        <p:nvPicPr>
          <p:cNvPr id="940" name="Google Shape;940;p32"/>
          <p:cNvPicPr preferRelativeResize="0"/>
          <p:nvPr>
            <p:ph idx="19" type="pic"/>
          </p:nvPr>
        </p:nvPicPr>
        <p:blipFill rotWithShape="1">
          <a:blip r:embed="rId16">
            <a:alphaModFix/>
          </a:blip>
          <a:srcRect b="0" l="12692" r="12692" t="0"/>
          <a:stretch/>
        </p:blipFill>
        <p:spPr>
          <a:xfrm>
            <a:off x="10195560" y="-579758"/>
            <a:ext cx="1751400" cy="1753200"/>
          </a:xfrm>
          <a:prstGeom prst="ellipse">
            <a:avLst/>
          </a:prstGeom>
          <a:noFill/>
          <a:ln>
            <a:noFill/>
          </a:ln>
        </p:spPr>
      </p:pic>
      <p:pic>
        <p:nvPicPr>
          <p:cNvPr id="941" name="Google Shape;941;p32"/>
          <p:cNvPicPr preferRelativeResize="0"/>
          <p:nvPr>
            <p:ph idx="6" type="pic"/>
          </p:nvPr>
        </p:nvPicPr>
        <p:blipFill rotWithShape="1">
          <a:blip r:embed="rId17">
            <a:alphaModFix/>
          </a:blip>
          <a:srcRect b="12513" l="0" r="0" t="12513"/>
          <a:stretch/>
        </p:blipFill>
        <p:spPr>
          <a:xfrm>
            <a:off x="2377440" y="-579758"/>
            <a:ext cx="1751400" cy="1753200"/>
          </a:xfrm>
          <a:prstGeom prst="ellipse">
            <a:avLst/>
          </a:prstGeom>
          <a:noFill/>
          <a:ln>
            <a:noFill/>
          </a:ln>
        </p:spPr>
      </p:pic>
      <p:sp>
        <p:nvSpPr>
          <p:cNvPr id="942" name="Google Shape;942;p32"/>
          <p:cNvSpPr/>
          <p:nvPr/>
        </p:nvSpPr>
        <p:spPr>
          <a:xfrm>
            <a:off x="0" y="0"/>
            <a:ext cx="12192000" cy="6858000"/>
          </a:xfrm>
          <a:prstGeom prst="rect">
            <a:avLst/>
          </a:prstGeom>
          <a:gradFill>
            <a:gsLst>
              <a:gs pos="0">
                <a:srgbClr val="F4FDF6">
                  <a:alpha val="0"/>
                </a:srgbClr>
              </a:gs>
              <a:gs pos="31000">
                <a:srgbClr val="313331">
                  <a:alpha val="41960"/>
                </a:srgbClr>
              </a:gs>
              <a:gs pos="68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pic>
        <p:nvPicPr>
          <p:cNvPr descr="Spotify Logo Png - Free Transparent PNG Logos" id="943" name="Google Shape;943;p32"/>
          <p:cNvPicPr preferRelativeResize="0"/>
          <p:nvPr/>
        </p:nvPicPr>
        <p:blipFill rotWithShape="1">
          <a:blip r:embed="rId18">
            <a:alphaModFix/>
          </a:blip>
          <a:srcRect b="0" l="0" r="0" t="0"/>
          <a:stretch/>
        </p:blipFill>
        <p:spPr>
          <a:xfrm>
            <a:off x="5301359" y="1873876"/>
            <a:ext cx="1589284" cy="1589284"/>
          </a:xfrm>
          <a:prstGeom prst="rect">
            <a:avLst/>
          </a:prstGeom>
          <a:noFill/>
          <a:ln>
            <a:noFill/>
          </a:ln>
        </p:spPr>
      </p:pic>
      <p:sp>
        <p:nvSpPr>
          <p:cNvPr id="944" name="Google Shape;944;p32">
            <a:hlinkClick action="ppaction://hlinksldjump" r:id="rId19"/>
          </p:cNvPr>
          <p:cNvSpPr/>
          <p:nvPr/>
        </p:nvSpPr>
        <p:spPr>
          <a:xfrm>
            <a:off x="3169920" y="3737069"/>
            <a:ext cx="5852100" cy="738900"/>
          </a:xfrm>
          <a:prstGeom prst="roundRect">
            <a:avLst>
              <a:gd fmla="val 50000"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Montserrat"/>
                <a:ea typeface="Montserrat"/>
                <a:cs typeface="Montserrat"/>
                <a:sym typeface="Montserrat"/>
              </a:rPr>
              <a:t>Thank You</a:t>
            </a:r>
            <a:endParaRPr b="1" sz="4000">
              <a:solidFill>
                <a:schemeClr val="dk1"/>
              </a:solidFill>
              <a:latin typeface="Montserrat"/>
              <a:ea typeface="Montserrat"/>
              <a:cs typeface="Montserrat"/>
              <a:sym typeface="Montserrat"/>
            </a:endParaRPr>
          </a:p>
        </p:txBody>
      </p:sp>
      <p:sp>
        <p:nvSpPr>
          <p:cNvPr id="945" name="Google Shape;945;p32"/>
          <p:cNvSpPr/>
          <p:nvPr/>
        </p:nvSpPr>
        <p:spPr>
          <a:xfrm>
            <a:off x="3169920" y="4636229"/>
            <a:ext cx="5852100" cy="738900"/>
          </a:xfrm>
          <a:prstGeom prst="roundRect">
            <a:avLst>
              <a:gd fmla="val 5000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600">
                <a:solidFill>
                  <a:schemeClr val="lt1"/>
                </a:solidFill>
                <a:latin typeface="Montserrat"/>
                <a:ea typeface="Montserrat"/>
                <a:cs typeface="Montserrat"/>
                <a:sym typeface="Montserrat"/>
              </a:rPr>
              <a:t>RevoU FSDA Final Project • Group E • APRIL 2023</a:t>
            </a:r>
            <a:endParaRPr b="1" sz="16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p:nvPr/>
        </p:nvSpPr>
        <p:spPr>
          <a:xfrm>
            <a:off x="3108960" y="0"/>
            <a:ext cx="908304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34" name="Google Shape;134;p10"/>
          <p:cNvSpPr/>
          <p:nvPr/>
        </p:nvSpPr>
        <p:spPr>
          <a:xfrm>
            <a:off x="234297" y="2023386"/>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35" name="Google Shape;135;p10"/>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136" name="Google Shape;136;p10"/>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137" name="Google Shape;137;p10"/>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Group Members</a:t>
            </a:r>
            <a:endParaRPr/>
          </a:p>
        </p:txBody>
      </p:sp>
      <p:sp>
        <p:nvSpPr>
          <p:cNvPr id="138" name="Google Shape;138;p10"/>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139" name="Google Shape;139;p10"/>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40" name="Google Shape;140;p10"/>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141" name="Google Shape;141;p10"/>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42" name="Google Shape;142;p10"/>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143" name="Google Shape;143;p10"/>
          <p:cNvSpPr txBox="1"/>
          <p:nvPr/>
        </p:nvSpPr>
        <p:spPr>
          <a:xfrm>
            <a:off x="4149492" y="4056154"/>
            <a:ext cx="16266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Rai F</a:t>
            </a:r>
            <a:endParaRPr/>
          </a:p>
          <a:p>
            <a:pPr indent="0" lvl="0" marL="0" marR="0" rtl="0" algn="ctr">
              <a:spcBef>
                <a:spcPts val="0"/>
              </a:spcBef>
              <a:spcAft>
                <a:spcPts val="0"/>
              </a:spcAft>
              <a:buNone/>
            </a:pPr>
            <a:r>
              <a:rPr lang="en-US" sz="1700">
                <a:solidFill>
                  <a:schemeClr val="accent1"/>
                </a:solidFill>
                <a:latin typeface="Montserrat"/>
                <a:ea typeface="Montserrat"/>
                <a:cs typeface="Montserrat"/>
                <a:sym typeface="Montserrat"/>
              </a:rPr>
              <a:t>Project Manager</a:t>
            </a:r>
            <a:endParaRPr sz="1100"/>
          </a:p>
        </p:txBody>
      </p:sp>
      <p:sp>
        <p:nvSpPr>
          <p:cNvPr id="144" name="Google Shape;144;p10"/>
          <p:cNvSpPr txBox="1"/>
          <p:nvPr/>
        </p:nvSpPr>
        <p:spPr>
          <a:xfrm>
            <a:off x="3408784" y="689158"/>
            <a:ext cx="38911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Group </a:t>
            </a:r>
            <a:r>
              <a:rPr b="1" lang="en-US" sz="2400">
                <a:solidFill>
                  <a:schemeClr val="accent1"/>
                </a:solidFill>
                <a:latin typeface="Montserrat"/>
                <a:ea typeface="Montserrat"/>
                <a:cs typeface="Montserrat"/>
                <a:sym typeface="Montserrat"/>
              </a:rPr>
              <a:t>Members</a:t>
            </a:r>
            <a:endParaRPr/>
          </a:p>
        </p:txBody>
      </p:sp>
      <p:sp>
        <p:nvSpPr>
          <p:cNvPr id="145" name="Google Shape;145;p10"/>
          <p:cNvSpPr txBox="1"/>
          <p:nvPr/>
        </p:nvSpPr>
        <p:spPr>
          <a:xfrm>
            <a:off x="7711440" y="4025674"/>
            <a:ext cx="1626600" cy="13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Fikri</a:t>
            </a:r>
            <a:endParaRPr/>
          </a:p>
          <a:p>
            <a:pPr indent="0" lvl="0" marL="0" marR="0" rtl="0" algn="ctr">
              <a:spcBef>
                <a:spcPts val="0"/>
              </a:spcBef>
              <a:spcAft>
                <a:spcPts val="0"/>
              </a:spcAft>
              <a:buNone/>
            </a:pPr>
            <a:r>
              <a:rPr lang="en-US" sz="1600">
                <a:solidFill>
                  <a:schemeClr val="accent1"/>
                </a:solidFill>
                <a:latin typeface="Montserrat"/>
                <a:ea typeface="Montserrat"/>
                <a:cs typeface="Montserrat"/>
                <a:sym typeface="Montserrat"/>
              </a:rPr>
              <a:t>Visualization &amp; Presentation Team</a:t>
            </a:r>
            <a:endParaRPr sz="1000"/>
          </a:p>
        </p:txBody>
      </p:sp>
      <p:sp>
        <p:nvSpPr>
          <p:cNvPr id="146" name="Google Shape;146;p10"/>
          <p:cNvSpPr txBox="1"/>
          <p:nvPr/>
        </p:nvSpPr>
        <p:spPr>
          <a:xfrm>
            <a:off x="6000750" y="4025675"/>
            <a:ext cx="17109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Aminuddin</a:t>
            </a:r>
            <a:endParaRPr/>
          </a:p>
          <a:p>
            <a:pPr indent="0" lvl="0" marL="0" marR="0" rtl="0" algn="ctr">
              <a:spcBef>
                <a:spcPts val="0"/>
              </a:spcBef>
              <a:spcAft>
                <a:spcPts val="0"/>
              </a:spcAft>
              <a:buClr>
                <a:srgbClr val="000000"/>
              </a:buClr>
              <a:buFont typeface="Arial"/>
              <a:buNone/>
            </a:pPr>
            <a:r>
              <a:rPr lang="en-US" sz="1700">
                <a:solidFill>
                  <a:schemeClr val="accent1"/>
                </a:solidFill>
                <a:latin typeface="Montserrat"/>
                <a:ea typeface="Montserrat"/>
                <a:cs typeface="Montserrat"/>
                <a:sym typeface="Montserrat"/>
              </a:rPr>
              <a:t>Data Analyst team</a:t>
            </a:r>
            <a:endParaRPr sz="1100"/>
          </a:p>
        </p:txBody>
      </p:sp>
      <p:sp>
        <p:nvSpPr>
          <p:cNvPr id="147" name="Google Shape;147;p10"/>
          <p:cNvSpPr txBox="1"/>
          <p:nvPr/>
        </p:nvSpPr>
        <p:spPr>
          <a:xfrm>
            <a:off x="9265920" y="4025674"/>
            <a:ext cx="1626600" cy="14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Nhane</a:t>
            </a:r>
            <a:endParaRPr/>
          </a:p>
          <a:p>
            <a:pPr indent="0" lvl="0" marL="0" marR="0" rtl="0" algn="ctr">
              <a:spcBef>
                <a:spcPts val="0"/>
              </a:spcBef>
              <a:spcAft>
                <a:spcPts val="0"/>
              </a:spcAft>
              <a:buNone/>
            </a:pPr>
            <a:r>
              <a:rPr lang="en-US" sz="1700">
                <a:solidFill>
                  <a:schemeClr val="accent1"/>
                </a:solidFill>
                <a:latin typeface="Montserrat"/>
                <a:ea typeface="Montserrat"/>
                <a:cs typeface="Montserrat"/>
                <a:sym typeface="Montserrat"/>
              </a:rPr>
              <a:t>Visualization &amp; Presentation Team</a:t>
            </a:r>
            <a:endParaRPr sz="1100"/>
          </a:p>
        </p:txBody>
      </p:sp>
      <p:pic>
        <p:nvPicPr>
          <p:cNvPr descr="Home" id="148" name="Google Shape;148;p10">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149" name="Google Shape;149;p10">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150" name="Google Shape;150;p10">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151" name="Google Shape;151;p10">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152" name="Google Shape;152;p10">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153" name="Google Shape;153;p10">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154" name="Google Shape;154;p10">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155" name="Google Shape;155;p10">
            <a:hlinkClick action="ppaction://hlinksldjump" r:id="rId16"/>
          </p:cNvPr>
          <p:cNvPicPr preferRelativeResize="0"/>
          <p:nvPr/>
        </p:nvPicPr>
        <p:blipFill rotWithShape="1">
          <a:blip r:embed="rId17">
            <a:alphaModFix/>
          </a:blip>
          <a:srcRect b="0" l="0" r="0" t="0"/>
          <a:stretch/>
        </p:blipFill>
        <p:spPr>
          <a:xfrm>
            <a:off x="253460" y="212717"/>
            <a:ext cx="747404" cy="747404"/>
          </a:xfrm>
          <a:prstGeom prst="rect">
            <a:avLst/>
          </a:prstGeom>
          <a:noFill/>
          <a:ln>
            <a:noFill/>
          </a:ln>
        </p:spPr>
      </p:pic>
      <p:pic>
        <p:nvPicPr>
          <p:cNvPr id="156" name="Google Shape;156;p10"/>
          <p:cNvPicPr preferRelativeResize="0"/>
          <p:nvPr/>
        </p:nvPicPr>
        <p:blipFill>
          <a:blip r:embed="rId18">
            <a:alphaModFix/>
          </a:blip>
          <a:stretch>
            <a:fillRect/>
          </a:stretch>
        </p:blipFill>
        <p:spPr>
          <a:xfrm>
            <a:off x="9066726" y="1783325"/>
            <a:ext cx="2025000" cy="2027400"/>
          </a:xfrm>
          <a:prstGeom prst="ellipse">
            <a:avLst/>
          </a:prstGeom>
          <a:noFill/>
          <a:ln>
            <a:noFill/>
          </a:ln>
        </p:spPr>
      </p:pic>
      <p:pic>
        <p:nvPicPr>
          <p:cNvPr id="157" name="Google Shape;157;p10"/>
          <p:cNvPicPr preferRelativeResize="0"/>
          <p:nvPr/>
        </p:nvPicPr>
        <p:blipFill>
          <a:blip r:embed="rId19">
            <a:alphaModFix/>
          </a:blip>
          <a:stretch>
            <a:fillRect/>
          </a:stretch>
        </p:blipFill>
        <p:spPr>
          <a:xfrm>
            <a:off x="7512250" y="1784525"/>
            <a:ext cx="2025000" cy="2025000"/>
          </a:xfrm>
          <a:prstGeom prst="ellipse">
            <a:avLst/>
          </a:prstGeom>
          <a:noFill/>
          <a:ln>
            <a:noFill/>
          </a:ln>
        </p:spPr>
      </p:pic>
      <p:pic>
        <p:nvPicPr>
          <p:cNvPr id="158" name="Google Shape;158;p10"/>
          <p:cNvPicPr preferRelativeResize="0"/>
          <p:nvPr/>
        </p:nvPicPr>
        <p:blipFill>
          <a:blip r:embed="rId20">
            <a:alphaModFix/>
          </a:blip>
          <a:stretch>
            <a:fillRect/>
          </a:stretch>
        </p:blipFill>
        <p:spPr>
          <a:xfrm>
            <a:off x="5843700" y="1741925"/>
            <a:ext cx="2025000" cy="2025000"/>
          </a:xfrm>
          <a:prstGeom prst="ellipse">
            <a:avLst/>
          </a:prstGeom>
          <a:noFill/>
          <a:ln>
            <a:noFill/>
          </a:ln>
        </p:spPr>
      </p:pic>
      <p:pic>
        <p:nvPicPr>
          <p:cNvPr id="159" name="Google Shape;159;p10"/>
          <p:cNvPicPr preferRelativeResize="0"/>
          <p:nvPr/>
        </p:nvPicPr>
        <p:blipFill>
          <a:blip r:embed="rId21">
            <a:alphaModFix/>
          </a:blip>
          <a:stretch>
            <a:fillRect/>
          </a:stretch>
        </p:blipFill>
        <p:spPr>
          <a:xfrm>
            <a:off x="3901106" y="1735175"/>
            <a:ext cx="2123400" cy="2123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p:nvPr/>
        </p:nvSpPr>
        <p:spPr>
          <a:xfrm>
            <a:off x="3108985" y="0"/>
            <a:ext cx="9083100" cy="6858000"/>
          </a:xfrm>
          <a:prstGeom prst="rect">
            <a:avLst/>
          </a:prstGeom>
          <a:solidFill>
            <a:srgbClr val="18181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5" name="Google Shape;165;p11"/>
          <p:cNvSpPr/>
          <p:nvPr/>
        </p:nvSpPr>
        <p:spPr>
          <a:xfrm>
            <a:off x="234297" y="2770310"/>
            <a:ext cx="2833166" cy="662985"/>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66" name="Google Shape;166;p11"/>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167" name="Google Shape;167;p11"/>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168" name="Google Shape;168;p11"/>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Overview Topics</a:t>
            </a:r>
            <a:endParaRPr/>
          </a:p>
        </p:txBody>
      </p:sp>
      <p:sp>
        <p:nvSpPr>
          <p:cNvPr id="169" name="Google Shape;169;p11"/>
          <p:cNvSpPr txBox="1"/>
          <p:nvPr/>
        </p:nvSpPr>
        <p:spPr>
          <a:xfrm>
            <a:off x="1000864" y="371622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170" name="Google Shape;170;p11"/>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171" name="Google Shape;171;p11"/>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172" name="Google Shape;172;p11"/>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173" name="Google Shape;173;p11"/>
          <p:cNvSpPr txBox="1"/>
          <p:nvPr/>
        </p:nvSpPr>
        <p:spPr>
          <a:xfrm>
            <a:off x="3311292" y="4056154"/>
            <a:ext cx="162646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Name </a:t>
            </a:r>
            <a:endParaRPr/>
          </a:p>
          <a:p>
            <a:pPr indent="0" lvl="0" marL="0" marR="0" rtl="0" algn="ctr">
              <a:spcBef>
                <a:spcPts val="0"/>
              </a:spcBef>
              <a:spcAft>
                <a:spcPts val="0"/>
              </a:spcAft>
              <a:buNone/>
            </a:pPr>
            <a:r>
              <a:rPr lang="en-US" sz="2000">
                <a:solidFill>
                  <a:schemeClr val="accent1"/>
                </a:solidFill>
                <a:latin typeface="Montserrat"/>
                <a:ea typeface="Montserrat"/>
                <a:cs typeface="Montserrat"/>
                <a:sym typeface="Montserrat"/>
              </a:rPr>
              <a:t>Role</a:t>
            </a:r>
            <a:endParaRPr/>
          </a:p>
        </p:txBody>
      </p:sp>
      <p:sp>
        <p:nvSpPr>
          <p:cNvPr id="174" name="Google Shape;174;p11"/>
          <p:cNvSpPr txBox="1"/>
          <p:nvPr/>
        </p:nvSpPr>
        <p:spPr>
          <a:xfrm>
            <a:off x="3306445" y="265717"/>
            <a:ext cx="38911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Overview </a:t>
            </a:r>
            <a:r>
              <a:rPr b="1" lang="en-US" sz="2400">
                <a:solidFill>
                  <a:schemeClr val="accent1"/>
                </a:solidFill>
                <a:latin typeface="Montserrat"/>
                <a:ea typeface="Montserrat"/>
                <a:cs typeface="Montserrat"/>
                <a:sym typeface="Montserrat"/>
              </a:rPr>
              <a:t>Topics</a:t>
            </a:r>
            <a:endParaRPr/>
          </a:p>
        </p:txBody>
      </p:sp>
      <p:pic>
        <p:nvPicPr>
          <p:cNvPr descr="Home" id="175" name="Google Shape;175;p11">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176" name="Google Shape;176;p11">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sp>
        <p:nvSpPr>
          <p:cNvPr id="177" name="Google Shape;177;p11"/>
          <p:cNvSpPr/>
          <p:nvPr/>
        </p:nvSpPr>
        <p:spPr>
          <a:xfrm>
            <a:off x="7181322" y="4969328"/>
            <a:ext cx="965306"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pic>
        <p:nvPicPr>
          <p:cNvPr descr="Books on shelf" id="178" name="Google Shape;178;p11">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179" name="Google Shape;179;p11">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180" name="Google Shape;180;p11">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181" name="Google Shape;181;p11">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182" name="Google Shape;182;p11">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183" name="Google Shape;183;p11">
            <a:hlinkClick action="ppaction://hlinksldjump" r:id="rId16"/>
          </p:cNvPr>
          <p:cNvPicPr preferRelativeResize="0"/>
          <p:nvPr/>
        </p:nvPicPr>
        <p:blipFill rotWithShape="1">
          <a:blip r:embed="rId17">
            <a:alphaModFix/>
          </a:blip>
          <a:srcRect b="0" l="0" r="0" t="0"/>
          <a:stretch/>
        </p:blipFill>
        <p:spPr>
          <a:xfrm>
            <a:off x="253460" y="212717"/>
            <a:ext cx="747404" cy="747404"/>
          </a:xfrm>
          <a:prstGeom prst="rect">
            <a:avLst/>
          </a:prstGeom>
          <a:noFill/>
          <a:ln>
            <a:noFill/>
          </a:ln>
        </p:spPr>
      </p:pic>
      <p:sp>
        <p:nvSpPr>
          <p:cNvPr id="184" name="Google Shape;184;p11"/>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185" name="Google Shape;185;p11"/>
          <p:cNvGrpSpPr/>
          <p:nvPr/>
        </p:nvGrpSpPr>
        <p:grpSpPr>
          <a:xfrm>
            <a:off x="3467670" y="1308825"/>
            <a:ext cx="8349855" cy="4562975"/>
            <a:chOff x="3467670" y="1308825"/>
            <a:chExt cx="8349855" cy="4562975"/>
          </a:xfrm>
        </p:grpSpPr>
        <p:grpSp>
          <p:nvGrpSpPr>
            <p:cNvPr id="186" name="Google Shape;186;p11"/>
            <p:cNvGrpSpPr/>
            <p:nvPr/>
          </p:nvGrpSpPr>
          <p:grpSpPr>
            <a:xfrm>
              <a:off x="3530438" y="1308825"/>
              <a:ext cx="8224325" cy="4465800"/>
              <a:chOff x="3530450" y="842950"/>
              <a:chExt cx="8224325" cy="4465800"/>
            </a:xfrm>
          </p:grpSpPr>
          <p:pic>
            <p:nvPicPr>
              <p:cNvPr id="187" name="Google Shape;187;p11"/>
              <p:cNvPicPr preferRelativeResize="0"/>
              <p:nvPr/>
            </p:nvPicPr>
            <p:blipFill rotWithShape="1">
              <a:blip r:embed="rId18">
                <a:alphaModFix/>
              </a:blip>
              <a:srcRect b="0" l="21676" r="6880" t="0"/>
              <a:stretch/>
            </p:blipFill>
            <p:spPr>
              <a:xfrm>
                <a:off x="3530450" y="869900"/>
                <a:ext cx="2523600" cy="4413900"/>
              </a:xfrm>
              <a:prstGeom prst="flowChartAlternateProcess">
                <a:avLst/>
              </a:prstGeom>
              <a:noFill/>
              <a:ln>
                <a:noFill/>
              </a:ln>
            </p:spPr>
          </p:pic>
          <p:pic>
            <p:nvPicPr>
              <p:cNvPr id="188" name="Google Shape;188;p11"/>
              <p:cNvPicPr preferRelativeResize="0"/>
              <p:nvPr/>
            </p:nvPicPr>
            <p:blipFill rotWithShape="1">
              <a:blip r:embed="rId19">
                <a:alphaModFix/>
              </a:blip>
              <a:srcRect b="0" l="0" r="19087" t="0"/>
              <a:stretch/>
            </p:blipFill>
            <p:spPr>
              <a:xfrm>
                <a:off x="9231175" y="842950"/>
                <a:ext cx="2523600" cy="4465800"/>
              </a:xfrm>
              <a:prstGeom prst="flowChartAlternateProcess">
                <a:avLst/>
              </a:prstGeom>
              <a:noFill/>
              <a:ln>
                <a:noFill/>
              </a:ln>
            </p:spPr>
          </p:pic>
          <p:pic>
            <p:nvPicPr>
              <p:cNvPr id="189" name="Google Shape;189;p11"/>
              <p:cNvPicPr preferRelativeResize="0"/>
              <p:nvPr/>
            </p:nvPicPr>
            <p:blipFill rotWithShape="1">
              <a:blip r:embed="rId20">
                <a:alphaModFix/>
              </a:blip>
              <a:srcRect b="6419" l="10680" r="7912" t="0"/>
              <a:stretch/>
            </p:blipFill>
            <p:spPr>
              <a:xfrm>
                <a:off x="6380800" y="876900"/>
                <a:ext cx="2523600" cy="4413900"/>
              </a:xfrm>
              <a:prstGeom prst="flowChartAlternateProcess">
                <a:avLst/>
              </a:prstGeom>
              <a:noFill/>
              <a:ln>
                <a:noFill/>
              </a:ln>
            </p:spPr>
          </p:pic>
        </p:grpSp>
        <p:grpSp>
          <p:nvGrpSpPr>
            <p:cNvPr id="190" name="Google Shape;190;p11"/>
            <p:cNvGrpSpPr/>
            <p:nvPr/>
          </p:nvGrpSpPr>
          <p:grpSpPr>
            <a:xfrm>
              <a:off x="3467670" y="1372400"/>
              <a:ext cx="8349855" cy="4499400"/>
              <a:chOff x="3466570" y="842950"/>
              <a:chExt cx="8349855" cy="4499400"/>
            </a:xfrm>
          </p:grpSpPr>
          <p:grpSp>
            <p:nvGrpSpPr>
              <p:cNvPr id="191" name="Google Shape;191;p11"/>
              <p:cNvGrpSpPr/>
              <p:nvPr/>
            </p:nvGrpSpPr>
            <p:grpSpPr>
              <a:xfrm>
                <a:off x="9169525" y="842950"/>
                <a:ext cx="2646900" cy="4499400"/>
                <a:chOff x="9169525" y="842950"/>
                <a:chExt cx="2646900" cy="4499400"/>
              </a:xfrm>
            </p:grpSpPr>
            <p:sp>
              <p:nvSpPr>
                <p:cNvPr id="192" name="Google Shape;192;p11"/>
                <p:cNvSpPr/>
                <p:nvPr/>
              </p:nvSpPr>
              <p:spPr>
                <a:xfrm>
                  <a:off x="9169525" y="842950"/>
                  <a:ext cx="2646900" cy="44994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93" name="Google Shape;193;p11"/>
                <p:cNvSpPr txBox="1"/>
                <p:nvPr/>
              </p:nvSpPr>
              <p:spPr>
                <a:xfrm>
                  <a:off x="9229000" y="3374363"/>
                  <a:ext cx="2496900" cy="969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00">
                      <a:solidFill>
                        <a:schemeClr val="lt1"/>
                      </a:solidFill>
                      <a:latin typeface="Montserrat"/>
                      <a:ea typeface="Montserrat"/>
                      <a:cs typeface="Montserrat"/>
                      <a:sym typeface="Montserrat"/>
                    </a:rPr>
                    <a:t>Topic #3</a:t>
                  </a:r>
                  <a:endParaRPr b="1" sz="19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1900">
                      <a:solidFill>
                        <a:schemeClr val="lt1"/>
                      </a:solidFill>
                      <a:latin typeface="Montserrat"/>
                      <a:ea typeface="Montserrat"/>
                      <a:cs typeface="Montserrat"/>
                      <a:sym typeface="Montserrat"/>
                    </a:rPr>
                    <a:t>Insight &amp; </a:t>
                  </a:r>
                  <a:r>
                    <a:rPr lang="en-US" sz="1900">
                      <a:solidFill>
                        <a:schemeClr val="lt1"/>
                      </a:solidFill>
                      <a:latin typeface="Montserrat"/>
                      <a:ea typeface="Montserrat"/>
                      <a:cs typeface="Montserrat"/>
                      <a:sym typeface="Montserrat"/>
                    </a:rPr>
                    <a:t>Recommendation</a:t>
                  </a:r>
                  <a:endParaRPr sz="1900">
                    <a:solidFill>
                      <a:schemeClr val="lt1"/>
                    </a:solidFill>
                    <a:latin typeface="Montserrat"/>
                    <a:ea typeface="Montserrat"/>
                    <a:cs typeface="Montserrat"/>
                    <a:sym typeface="Montserrat"/>
                  </a:endParaRPr>
                </a:p>
              </p:txBody>
            </p:sp>
            <p:sp>
              <p:nvSpPr>
                <p:cNvPr id="194" name="Google Shape;194;p11"/>
                <p:cNvSpPr/>
                <p:nvPr/>
              </p:nvSpPr>
              <p:spPr>
                <a:xfrm>
                  <a:off x="10006666" y="4807303"/>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nvGrpSpPr>
              <p:cNvPr id="195" name="Google Shape;195;p11"/>
              <p:cNvGrpSpPr/>
              <p:nvPr/>
            </p:nvGrpSpPr>
            <p:grpSpPr>
              <a:xfrm>
                <a:off x="3466570" y="870900"/>
                <a:ext cx="2646854" cy="4465800"/>
                <a:chOff x="3316375" y="908175"/>
                <a:chExt cx="2777100" cy="4465800"/>
              </a:xfrm>
            </p:grpSpPr>
            <p:sp>
              <p:nvSpPr>
                <p:cNvPr id="196" name="Google Shape;196;p11"/>
                <p:cNvSpPr/>
                <p:nvPr/>
              </p:nvSpPr>
              <p:spPr>
                <a:xfrm>
                  <a:off x="3316375" y="908175"/>
                  <a:ext cx="2777100" cy="44658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197" name="Google Shape;197;p11"/>
                <p:cNvSpPr txBox="1"/>
                <p:nvPr/>
              </p:nvSpPr>
              <p:spPr>
                <a:xfrm>
                  <a:off x="3373680" y="3435538"/>
                  <a:ext cx="26565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Topic  #1</a:t>
                  </a:r>
                  <a:endParaRPr b="1" sz="20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Data Cleaning &amp; EDA</a:t>
                  </a:r>
                  <a:endParaRPr sz="2000">
                    <a:solidFill>
                      <a:schemeClr val="lt1"/>
                    </a:solidFill>
                    <a:latin typeface="Montserrat"/>
                    <a:ea typeface="Montserrat"/>
                    <a:cs typeface="Montserrat"/>
                    <a:sym typeface="Montserrat"/>
                  </a:endParaRPr>
                </a:p>
              </p:txBody>
            </p:sp>
            <p:sp>
              <p:nvSpPr>
                <p:cNvPr id="198" name="Google Shape;198;p11"/>
                <p:cNvSpPr/>
                <p:nvPr/>
              </p:nvSpPr>
              <p:spPr>
                <a:xfrm>
                  <a:off x="4117543" y="4844578"/>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nvGrpSpPr>
              <p:cNvPr id="199" name="Google Shape;199;p11"/>
              <p:cNvGrpSpPr/>
              <p:nvPr/>
            </p:nvGrpSpPr>
            <p:grpSpPr>
              <a:xfrm>
                <a:off x="6318075" y="850875"/>
                <a:ext cx="2646900" cy="4465800"/>
                <a:chOff x="6318075" y="850875"/>
                <a:chExt cx="2646900" cy="4465800"/>
              </a:xfrm>
            </p:grpSpPr>
            <p:sp>
              <p:nvSpPr>
                <p:cNvPr id="200" name="Google Shape;200;p11"/>
                <p:cNvSpPr/>
                <p:nvPr/>
              </p:nvSpPr>
              <p:spPr>
                <a:xfrm>
                  <a:off x="6318075" y="850875"/>
                  <a:ext cx="2646900" cy="4465800"/>
                </a:xfrm>
                <a:prstGeom prst="roundRect">
                  <a:avLst>
                    <a:gd fmla="val 19546" name="adj"/>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01" name="Google Shape;201;p11"/>
                <p:cNvSpPr txBox="1"/>
                <p:nvPr/>
              </p:nvSpPr>
              <p:spPr>
                <a:xfrm>
                  <a:off x="6407625" y="3398250"/>
                  <a:ext cx="2496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Topic #2</a:t>
                  </a:r>
                  <a:endParaRPr b="1" sz="2000">
                    <a:solidFill>
                      <a:schemeClr val="lt1"/>
                    </a:solidFill>
                    <a:latin typeface="Montserrat"/>
                    <a:ea typeface="Montserrat"/>
                    <a:cs typeface="Montserrat"/>
                    <a:sym typeface="Montserrat"/>
                  </a:endParaRPr>
                </a:p>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Segmentation Analysis</a:t>
                  </a:r>
                  <a:endParaRPr sz="2000">
                    <a:solidFill>
                      <a:schemeClr val="lt1"/>
                    </a:solidFill>
                    <a:latin typeface="Montserrat"/>
                    <a:ea typeface="Montserrat"/>
                    <a:cs typeface="Montserrat"/>
                    <a:sym typeface="Montserrat"/>
                  </a:endParaRPr>
                </a:p>
              </p:txBody>
            </p:sp>
            <p:sp>
              <p:nvSpPr>
                <p:cNvPr id="202" name="Google Shape;202;p11"/>
                <p:cNvSpPr/>
                <p:nvPr/>
              </p:nvSpPr>
              <p:spPr>
                <a:xfrm>
                  <a:off x="7155216" y="4807303"/>
                  <a:ext cx="972600" cy="234900"/>
                </a:xfrm>
                <a:prstGeom prst="roundRect">
                  <a:avLst>
                    <a:gd fmla="val 16667" name="adj"/>
                  </a:avLst>
                </a:prstGeom>
                <a:solidFill>
                  <a:schemeClr val="accent1"/>
                </a:solidFill>
                <a:ln cap="flat" cmpd="sng" w="12700">
                  <a:solidFill>
                    <a:srgbClr val="259C4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ato Light"/>
                      <a:ea typeface="Lato Light"/>
                      <a:cs typeface="Lato Light"/>
                      <a:sym typeface="Lato Light"/>
                    </a:rPr>
                    <a:t>Go</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p:nvPr/>
        </p:nvSpPr>
        <p:spPr>
          <a:xfrm>
            <a:off x="3108863" y="2500800"/>
            <a:ext cx="9069600" cy="43434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08" name="Google Shape;208;p12"/>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09" name="Google Shape;209;p12"/>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10" name="Google Shape;210;p12"/>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211" name="Google Shape;211;p12"/>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12" name="Google Shape;212;p12"/>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13" name="Google Shape;213;p12"/>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sp>
        <p:nvSpPr>
          <p:cNvPr id="214" name="Google Shape;214;p12"/>
          <p:cNvSpPr txBox="1"/>
          <p:nvPr/>
        </p:nvSpPr>
        <p:spPr>
          <a:xfrm>
            <a:off x="3311292" y="4056154"/>
            <a:ext cx="16266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Montserrat"/>
                <a:ea typeface="Montserrat"/>
                <a:cs typeface="Montserrat"/>
                <a:sym typeface="Montserrat"/>
              </a:rPr>
              <a:t>Name </a:t>
            </a:r>
            <a:endParaRPr/>
          </a:p>
          <a:p>
            <a:pPr indent="0" lvl="0" marL="0" marR="0" rtl="0" algn="ctr">
              <a:spcBef>
                <a:spcPts val="0"/>
              </a:spcBef>
              <a:spcAft>
                <a:spcPts val="0"/>
              </a:spcAft>
              <a:buNone/>
            </a:pPr>
            <a:r>
              <a:rPr lang="en-US" sz="2000">
                <a:solidFill>
                  <a:schemeClr val="accent1"/>
                </a:solidFill>
                <a:latin typeface="Montserrat"/>
                <a:ea typeface="Montserrat"/>
                <a:cs typeface="Montserrat"/>
                <a:sym typeface="Montserrat"/>
              </a:rPr>
              <a:t>Role</a:t>
            </a:r>
            <a:endParaRPr/>
          </a:p>
        </p:txBody>
      </p:sp>
      <p:sp>
        <p:nvSpPr>
          <p:cNvPr id="215" name="Google Shape;215;p12"/>
          <p:cNvSpPr/>
          <p:nvPr/>
        </p:nvSpPr>
        <p:spPr>
          <a:xfrm>
            <a:off x="3108960" y="0"/>
            <a:ext cx="9083100" cy="6858000"/>
          </a:xfrm>
          <a:prstGeom prst="rect">
            <a:avLst/>
          </a:prstGeom>
          <a:solidFill>
            <a:srgbClr val="1E1E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16" name="Google Shape;216;p12"/>
          <p:cNvSpPr txBox="1"/>
          <p:nvPr/>
        </p:nvSpPr>
        <p:spPr>
          <a:xfrm>
            <a:off x="3306445" y="265717"/>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Overview </a:t>
            </a:r>
            <a:r>
              <a:rPr b="1" lang="en-US" sz="2400">
                <a:solidFill>
                  <a:schemeClr val="accent1"/>
                </a:solidFill>
                <a:latin typeface="Montserrat"/>
                <a:ea typeface="Montserrat"/>
                <a:cs typeface="Montserrat"/>
                <a:sym typeface="Montserrat"/>
              </a:rPr>
              <a:t>Topics</a:t>
            </a:r>
            <a:endParaRPr/>
          </a:p>
        </p:txBody>
      </p:sp>
      <p:pic>
        <p:nvPicPr>
          <p:cNvPr descr="Home" id="217" name="Google Shape;217;p12">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18" name="Google Shape;218;p12">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Star" id="219" name="Google Shape;219;p12">
            <a:hlinkClick action="ppaction://hlinksldjump" r:id="rId7"/>
          </p:cNvPr>
          <p:cNvPicPr preferRelativeResize="0"/>
          <p:nvPr/>
        </p:nvPicPr>
        <p:blipFill rotWithShape="1">
          <a:blip r:embed="rId8">
            <a:alphaModFix/>
          </a:blip>
          <a:srcRect b="0" l="0" r="0" t="0"/>
          <a:stretch/>
        </p:blipFill>
        <p:spPr>
          <a:xfrm>
            <a:off x="350069" y="3495393"/>
            <a:ext cx="588926" cy="588926"/>
          </a:xfrm>
          <a:prstGeom prst="rect">
            <a:avLst/>
          </a:prstGeom>
          <a:noFill/>
          <a:ln>
            <a:noFill/>
          </a:ln>
        </p:spPr>
      </p:pic>
      <p:pic>
        <p:nvPicPr>
          <p:cNvPr descr="Headphones" id="220" name="Google Shape;220;p12">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Treble clef" id="221" name="Google Shape;221;p12">
            <a:hlinkClick action="ppaction://hlinksldjump" r:id="rId11"/>
          </p:cNvPr>
          <p:cNvPicPr preferRelativeResize="0"/>
          <p:nvPr/>
        </p:nvPicPr>
        <p:blipFill rotWithShape="1">
          <a:blip r:embed="rId12">
            <a:alphaModFix/>
          </a:blip>
          <a:srcRect b="0" l="0" r="0" t="0"/>
          <a:stretch/>
        </p:blipFill>
        <p:spPr>
          <a:xfrm>
            <a:off x="262550" y="5132538"/>
            <a:ext cx="642076" cy="642076"/>
          </a:xfrm>
          <a:prstGeom prst="rect">
            <a:avLst/>
          </a:prstGeom>
          <a:noFill/>
          <a:ln>
            <a:noFill/>
          </a:ln>
        </p:spPr>
      </p:pic>
      <p:pic>
        <p:nvPicPr>
          <p:cNvPr descr="Music notes" id="222" name="Google Shape;222;p12">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223" name="Google Shape;223;p12">
            <a:hlinkClick action="ppaction://hlinksldjump" r:id="rId14"/>
          </p:cNvPr>
          <p:cNvPicPr preferRelativeResize="0"/>
          <p:nvPr/>
        </p:nvPicPr>
        <p:blipFill rotWithShape="1">
          <a:blip r:embed="rId15">
            <a:alphaModFix/>
          </a:blip>
          <a:srcRect b="0" l="0" r="0" t="0"/>
          <a:stretch/>
        </p:blipFill>
        <p:spPr>
          <a:xfrm>
            <a:off x="253460" y="212717"/>
            <a:ext cx="747405" cy="747405"/>
          </a:xfrm>
          <a:prstGeom prst="rect">
            <a:avLst/>
          </a:prstGeom>
          <a:noFill/>
          <a:ln>
            <a:noFill/>
          </a:ln>
        </p:spPr>
      </p:pic>
      <p:sp>
        <p:nvSpPr>
          <p:cNvPr id="224" name="Google Shape;224;p12"/>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225" name="Google Shape;225;p12"/>
          <p:cNvSpPr/>
          <p:nvPr/>
        </p:nvSpPr>
        <p:spPr>
          <a:xfrm>
            <a:off x="3108875" y="0"/>
            <a:ext cx="90831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26" name="Google Shape;226;p12"/>
          <p:cNvSpPr txBox="1"/>
          <p:nvPr/>
        </p:nvSpPr>
        <p:spPr>
          <a:xfrm>
            <a:off x="6228600" y="1090863"/>
            <a:ext cx="52299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Montserrat"/>
                <a:ea typeface="Montserrat"/>
                <a:cs typeface="Montserrat"/>
                <a:sym typeface="Montserrat"/>
              </a:rPr>
              <a:t>The music industry is highly competitive, and record labels are always looking for ways to promote their artists and increase their revenue. One of the challenges faced by record labels is to understand the music listening behavior of consumers on platforms like Spotify.</a:t>
            </a:r>
            <a:br>
              <a:rPr lang="en-US" sz="1700">
                <a:solidFill>
                  <a:schemeClr val="lt1"/>
                </a:solidFill>
                <a:latin typeface="Montserrat"/>
                <a:ea typeface="Montserrat"/>
                <a:cs typeface="Montserrat"/>
                <a:sym typeface="Montserrat"/>
              </a:rPr>
            </a:br>
            <a:br>
              <a:rPr lang="en-US" sz="1700">
                <a:solidFill>
                  <a:schemeClr val="lt1"/>
                </a:solidFill>
                <a:latin typeface="Montserrat"/>
                <a:ea typeface="Montserrat"/>
                <a:cs typeface="Montserrat"/>
                <a:sym typeface="Montserrat"/>
              </a:rPr>
            </a:br>
            <a:r>
              <a:rPr lang="en-US" sz="1700">
                <a:solidFill>
                  <a:schemeClr val="lt1"/>
                </a:solidFill>
                <a:latin typeface="Montserrat"/>
                <a:ea typeface="Montserrat"/>
                <a:cs typeface="Montserrat"/>
                <a:sym typeface="Montserrat"/>
              </a:rPr>
              <a:t>This is an analysis of daily music on Spotify in order to provide better recommendations to music labels in order for them to gain more listeners and become more popular </a:t>
            </a:r>
            <a:r>
              <a:rPr b="1" lang="en-US" sz="1700">
                <a:solidFill>
                  <a:schemeClr val="lt1"/>
                </a:solidFill>
                <a:latin typeface="Montserrat"/>
                <a:ea typeface="Montserrat"/>
                <a:cs typeface="Montserrat"/>
                <a:sym typeface="Montserrat"/>
              </a:rPr>
              <a:t>specifically in Indonesia</a:t>
            </a:r>
            <a:r>
              <a:rPr lang="en-US" sz="1700">
                <a:solidFill>
                  <a:schemeClr val="lt1"/>
                </a:solidFill>
                <a:latin typeface="Montserrat"/>
                <a:ea typeface="Montserrat"/>
                <a:cs typeface="Montserrat"/>
                <a:sym typeface="Montserrat"/>
              </a:rPr>
              <a:t>.</a:t>
            </a:r>
            <a:endParaRPr sz="1700">
              <a:solidFill>
                <a:schemeClr val="lt1"/>
              </a:solidFill>
              <a:latin typeface="Montserrat"/>
              <a:ea typeface="Montserrat"/>
              <a:cs typeface="Montserrat"/>
              <a:sym typeface="Montserrat"/>
            </a:endParaRPr>
          </a:p>
        </p:txBody>
      </p:sp>
      <p:sp>
        <p:nvSpPr>
          <p:cNvPr id="227" name="Google Shape;227;p12"/>
          <p:cNvSpPr txBox="1"/>
          <p:nvPr/>
        </p:nvSpPr>
        <p:spPr>
          <a:xfrm>
            <a:off x="33064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Project </a:t>
            </a:r>
            <a:r>
              <a:rPr b="1" lang="en-US" sz="2400">
                <a:solidFill>
                  <a:schemeClr val="accent1"/>
                </a:solidFill>
                <a:latin typeface="Montserrat"/>
                <a:ea typeface="Montserrat"/>
                <a:cs typeface="Montserrat"/>
                <a:sym typeface="Montserrat"/>
              </a:rPr>
              <a:t>Objective</a:t>
            </a:r>
            <a:endParaRPr sz="2400"/>
          </a:p>
        </p:txBody>
      </p:sp>
      <p:sp>
        <p:nvSpPr>
          <p:cNvPr id="228" name="Google Shape;228;p12"/>
          <p:cNvSpPr/>
          <p:nvPr/>
        </p:nvSpPr>
        <p:spPr>
          <a:xfrm>
            <a:off x="3108950" y="4343400"/>
            <a:ext cx="9083100" cy="25146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nvGrpSpPr>
          <p:cNvPr id="229" name="Google Shape;229;p12"/>
          <p:cNvGrpSpPr/>
          <p:nvPr/>
        </p:nvGrpSpPr>
        <p:grpSpPr>
          <a:xfrm>
            <a:off x="3450188" y="1090875"/>
            <a:ext cx="2154912" cy="3180013"/>
            <a:chOff x="3543513" y="1143875"/>
            <a:chExt cx="2154912" cy="3180013"/>
          </a:xfrm>
        </p:grpSpPr>
        <p:grpSp>
          <p:nvGrpSpPr>
            <p:cNvPr id="230" name="Google Shape;230;p12"/>
            <p:cNvGrpSpPr/>
            <p:nvPr/>
          </p:nvGrpSpPr>
          <p:grpSpPr>
            <a:xfrm>
              <a:off x="3543513" y="3576463"/>
              <a:ext cx="2016167" cy="747425"/>
              <a:chOff x="3471463" y="4409113"/>
              <a:chExt cx="2016167" cy="747425"/>
            </a:xfrm>
          </p:grpSpPr>
          <p:pic>
            <p:nvPicPr>
              <p:cNvPr descr="Heart" id="231" name="Google Shape;231;p12"/>
              <p:cNvPicPr preferRelativeResize="0"/>
              <p:nvPr/>
            </p:nvPicPr>
            <p:blipFill rotWithShape="1">
              <a:blip r:embed="rId16">
                <a:alphaModFix/>
              </a:blip>
              <a:srcRect b="0" l="0" r="0" t="0"/>
              <a:stretch/>
            </p:blipFill>
            <p:spPr>
              <a:xfrm>
                <a:off x="4347124" y="4418883"/>
                <a:ext cx="727908" cy="727908"/>
              </a:xfrm>
              <a:prstGeom prst="rect">
                <a:avLst/>
              </a:prstGeom>
              <a:noFill/>
              <a:ln>
                <a:noFill/>
              </a:ln>
            </p:spPr>
          </p:pic>
          <p:grpSp>
            <p:nvGrpSpPr>
              <p:cNvPr id="232" name="Google Shape;232;p12"/>
              <p:cNvGrpSpPr/>
              <p:nvPr/>
            </p:nvGrpSpPr>
            <p:grpSpPr>
              <a:xfrm>
                <a:off x="5203239" y="4715743"/>
                <a:ext cx="284390" cy="65910"/>
                <a:chOff x="5272131" y="3789856"/>
                <a:chExt cx="793500" cy="183900"/>
              </a:xfrm>
            </p:grpSpPr>
            <p:sp>
              <p:nvSpPr>
                <p:cNvPr id="233" name="Google Shape;233;p12"/>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34" name="Google Shape;234;p12"/>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35" name="Google Shape;235;p12"/>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236" name="Google Shape;236;p12"/>
              <p:cNvPicPr preferRelativeResize="0"/>
              <p:nvPr/>
            </p:nvPicPr>
            <p:blipFill>
              <a:blip r:embed="rId17">
                <a:alphaModFix/>
              </a:blip>
              <a:stretch>
                <a:fillRect/>
              </a:stretch>
            </p:blipFill>
            <p:spPr>
              <a:xfrm>
                <a:off x="3471463" y="4409113"/>
                <a:ext cx="747425" cy="747425"/>
              </a:xfrm>
              <a:prstGeom prst="rect">
                <a:avLst/>
              </a:prstGeom>
              <a:noFill/>
              <a:ln>
                <a:noFill/>
              </a:ln>
            </p:spPr>
          </p:pic>
        </p:grpSp>
        <p:pic>
          <p:nvPicPr>
            <p:cNvPr id="237" name="Google Shape;237;p12"/>
            <p:cNvPicPr preferRelativeResize="0"/>
            <p:nvPr/>
          </p:nvPicPr>
          <p:blipFill>
            <a:blip r:embed="rId18">
              <a:alphaModFix/>
            </a:blip>
            <a:stretch>
              <a:fillRect/>
            </a:stretch>
          </p:blipFill>
          <p:spPr>
            <a:xfrm>
              <a:off x="3543525" y="1143875"/>
              <a:ext cx="2154900" cy="2154900"/>
            </a:xfrm>
            <a:prstGeom prst="roundRect">
              <a:avLst>
                <a:gd fmla="val 16667" name="adj"/>
              </a:avLst>
            </a:prstGeom>
            <a:noFill/>
            <a:ln>
              <a:noFill/>
            </a:ln>
            <a:effectLst>
              <a:outerShdw blurRad="57150" rotWithShape="0" algn="bl" dir="3240000" dist="19050">
                <a:srgbClr val="000000">
                  <a:alpha val="50000"/>
                </a:srgbClr>
              </a:outerShdw>
            </a:effectLst>
          </p:spPr>
        </p:pic>
      </p:grpSp>
      <p:sp>
        <p:nvSpPr>
          <p:cNvPr id="238" name="Google Shape;238;p12"/>
          <p:cNvSpPr/>
          <p:nvPr/>
        </p:nvSpPr>
        <p:spPr>
          <a:xfrm>
            <a:off x="234297" y="277031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39" name="Google Shape;239;p12"/>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Overview Topics</a:t>
            </a:r>
            <a:endParaRPr/>
          </a:p>
        </p:txBody>
      </p:sp>
      <p:pic>
        <p:nvPicPr>
          <p:cNvPr descr="Books on shelf" id="240" name="Google Shape;240;p12">
            <a:hlinkClick action="ppaction://hlinksldjump" r:id="rId19"/>
          </p:cNvPr>
          <p:cNvPicPr preferRelativeResize="0"/>
          <p:nvPr/>
        </p:nvPicPr>
        <p:blipFill rotWithShape="1">
          <a:blip r:embed="rId20">
            <a:alphaModFix/>
          </a:blip>
          <a:srcRect b="0" l="0" r="0" t="0"/>
          <a:stretch/>
        </p:blipFill>
        <p:spPr>
          <a:xfrm>
            <a:off x="328944" y="2809326"/>
            <a:ext cx="588926" cy="588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p:nvPr/>
        </p:nvSpPr>
        <p:spPr>
          <a:xfrm>
            <a:off x="3129332" y="-1"/>
            <a:ext cx="9062668" cy="4343394"/>
          </a:xfrm>
          <a:prstGeom prst="rect">
            <a:avLst/>
          </a:prstGeom>
          <a:solidFill>
            <a:srgbClr val="C09A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46" name="Google Shape;246;p13"/>
          <p:cNvSpPr/>
          <p:nvPr/>
        </p:nvSpPr>
        <p:spPr>
          <a:xfrm>
            <a:off x="3108975" y="0"/>
            <a:ext cx="9069600" cy="4343400"/>
          </a:xfrm>
          <a:prstGeom prst="rect">
            <a:avLst/>
          </a:prstGeom>
          <a:gradFill>
            <a:gsLst>
              <a:gs pos="0">
                <a:srgbClr val="F4FDF6">
                  <a:alpha val="0"/>
                </a:srgbClr>
              </a:gs>
              <a:gs pos="48000">
                <a:srgbClr val="313331">
                  <a:alpha val="41960"/>
                </a:srgbClr>
              </a:gs>
              <a:gs pos="86000">
                <a:schemeClr val="dk1"/>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47" name="Google Shape;247;p13"/>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48" name="Google Shape;248;p13"/>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49" name="Google Shape;249;p13"/>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50" name="Google Shape;250;p13"/>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51" name="Google Shape;251;p13"/>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cxnSp>
        <p:nvCxnSpPr>
          <p:cNvPr id="252" name="Google Shape;252;p13"/>
          <p:cNvCxnSpPr/>
          <p:nvPr/>
        </p:nvCxnSpPr>
        <p:spPr>
          <a:xfrm>
            <a:off x="3246120" y="4932319"/>
            <a:ext cx="8778240" cy="0"/>
          </a:xfrm>
          <a:prstGeom prst="straightConnector1">
            <a:avLst/>
          </a:prstGeom>
          <a:noFill/>
          <a:ln cap="flat" cmpd="sng" w="9525">
            <a:solidFill>
              <a:schemeClr val="lt1"/>
            </a:solidFill>
            <a:prstDash val="solid"/>
            <a:miter lim="800000"/>
            <a:headEnd len="sm" w="sm" type="none"/>
            <a:tailEnd len="sm" w="sm" type="none"/>
          </a:ln>
        </p:spPr>
      </p:cxnSp>
      <p:pic>
        <p:nvPicPr>
          <p:cNvPr descr="Home" id="253" name="Google Shape;253;p13">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54" name="Google Shape;254;p13">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Headphones" id="255" name="Google Shape;255;p13">
            <a:hlinkClick action="ppaction://hlinksldjump" r:id="rId7"/>
          </p:cNvPr>
          <p:cNvPicPr preferRelativeResize="0"/>
          <p:nvPr/>
        </p:nvPicPr>
        <p:blipFill rotWithShape="1">
          <a:blip r:embed="rId8">
            <a:alphaModFix/>
          </a:blip>
          <a:srcRect b="0" l="0" r="0" t="0"/>
          <a:stretch/>
        </p:blipFill>
        <p:spPr>
          <a:xfrm>
            <a:off x="328944" y="2035385"/>
            <a:ext cx="588926" cy="588926"/>
          </a:xfrm>
          <a:prstGeom prst="rect">
            <a:avLst/>
          </a:prstGeom>
          <a:noFill/>
          <a:ln>
            <a:noFill/>
          </a:ln>
        </p:spPr>
      </p:pic>
      <p:pic>
        <p:nvPicPr>
          <p:cNvPr descr="Treble clef" id="256" name="Google Shape;256;p13">
            <a:hlinkClick action="ppaction://hlinksldjump" r:id="rId9"/>
          </p:cNvPr>
          <p:cNvPicPr preferRelativeResize="0"/>
          <p:nvPr/>
        </p:nvPicPr>
        <p:blipFill rotWithShape="1">
          <a:blip r:embed="rId10">
            <a:alphaModFix/>
          </a:blip>
          <a:srcRect b="0" l="0" r="0" t="0"/>
          <a:stretch/>
        </p:blipFill>
        <p:spPr>
          <a:xfrm>
            <a:off x="262550" y="5132538"/>
            <a:ext cx="642076" cy="642076"/>
          </a:xfrm>
          <a:prstGeom prst="rect">
            <a:avLst/>
          </a:prstGeom>
          <a:noFill/>
          <a:ln>
            <a:noFill/>
          </a:ln>
        </p:spPr>
      </p:pic>
      <p:pic>
        <p:nvPicPr>
          <p:cNvPr descr="Music notes" id="257" name="Google Shape;257;p13">
            <a:hlinkClick/>
          </p:cNvPr>
          <p:cNvPicPr preferRelativeResize="0"/>
          <p:nvPr/>
        </p:nvPicPr>
        <p:blipFill rotWithShape="1">
          <a:blip r:embed="rId11">
            <a:alphaModFix/>
          </a:blip>
          <a:srcRect b="0" l="0" r="0" t="0"/>
          <a:stretch/>
        </p:blipFill>
        <p:spPr>
          <a:xfrm>
            <a:off x="253460" y="5977515"/>
            <a:ext cx="642076" cy="642076"/>
          </a:xfrm>
          <a:prstGeom prst="rect">
            <a:avLst/>
          </a:prstGeom>
          <a:noFill/>
          <a:ln>
            <a:noFill/>
          </a:ln>
        </p:spPr>
      </p:pic>
      <p:pic>
        <p:nvPicPr>
          <p:cNvPr descr="Spotify Logo Png - Free Transparent PNG Logos" id="258" name="Google Shape;258;p13">
            <a:hlinkClick action="ppaction://hlinksldjump" r:id="rId12"/>
          </p:cNvPr>
          <p:cNvPicPr preferRelativeResize="0"/>
          <p:nvPr/>
        </p:nvPicPr>
        <p:blipFill rotWithShape="1">
          <a:blip r:embed="rId13">
            <a:alphaModFix/>
          </a:blip>
          <a:srcRect b="0" l="0" r="0" t="0"/>
          <a:stretch/>
        </p:blipFill>
        <p:spPr>
          <a:xfrm>
            <a:off x="253460" y="212717"/>
            <a:ext cx="747404" cy="747404"/>
          </a:xfrm>
          <a:prstGeom prst="rect">
            <a:avLst/>
          </a:prstGeom>
          <a:noFill/>
          <a:ln>
            <a:noFill/>
          </a:ln>
        </p:spPr>
      </p:pic>
      <p:sp>
        <p:nvSpPr>
          <p:cNvPr id="259" name="Google Shape;259;p13"/>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260" name="Google Shape;260;p13"/>
          <p:cNvSpPr txBox="1"/>
          <p:nvPr/>
        </p:nvSpPr>
        <p:spPr>
          <a:xfrm>
            <a:off x="3438525" y="5077149"/>
            <a:ext cx="8199000" cy="1287000"/>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SzPts val="605"/>
              <a:buNone/>
            </a:pPr>
            <a:r>
              <a:rPr lang="en-US">
                <a:solidFill>
                  <a:schemeClr val="lt1"/>
                </a:solidFill>
                <a:latin typeface="Montserrat"/>
                <a:ea typeface="Montserrat"/>
                <a:cs typeface="Montserrat"/>
                <a:sym typeface="Montserrat"/>
              </a:rPr>
              <a:t>“Database to Calculate Popularity”</a:t>
            </a:r>
            <a:r>
              <a:rPr lang="en-US">
                <a:solidFill>
                  <a:srgbClr val="1ED760"/>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i</a:t>
            </a:r>
            <a:r>
              <a:rPr lang="en-US">
                <a:solidFill>
                  <a:schemeClr val="lt1"/>
                </a:solidFill>
                <a:latin typeface="Montserrat"/>
                <a:ea typeface="Montserrat"/>
                <a:cs typeface="Montserrat"/>
                <a:sym typeface="Montserrat"/>
              </a:rPr>
              <a:t>ncludes all the daily entries (8mln+) for the songs which made it to the top 200.</a:t>
            </a:r>
            <a:endParaRPr>
              <a:solidFill>
                <a:schemeClr val="lt1"/>
              </a:solidFill>
              <a:latin typeface="Montserrat"/>
              <a:ea typeface="Montserrat"/>
              <a:cs typeface="Montserrat"/>
              <a:sym typeface="Montserrat"/>
            </a:endParaRPr>
          </a:p>
          <a:p>
            <a:pPr indent="0" lvl="0" marL="0" marR="0" rtl="0" algn="just">
              <a:lnSpc>
                <a:spcPct val="80000"/>
              </a:lnSpc>
              <a:spcBef>
                <a:spcPts val="0"/>
              </a:spcBef>
              <a:spcAft>
                <a:spcPts val="0"/>
              </a:spcAft>
              <a:buSzPts val="605"/>
              <a:buNone/>
            </a:pPr>
            <a:r>
              <a:t/>
            </a:r>
            <a:endParaRPr>
              <a:solidFill>
                <a:schemeClr val="lt1"/>
              </a:solidFill>
              <a:latin typeface="Montserrat"/>
              <a:ea typeface="Montserrat"/>
              <a:cs typeface="Montserrat"/>
              <a:sym typeface="Montserrat"/>
            </a:endParaRPr>
          </a:p>
          <a:p>
            <a:pPr indent="0" lvl="0" marL="0" marR="0" rtl="0" algn="just">
              <a:lnSpc>
                <a:spcPct val="80000"/>
              </a:lnSpc>
              <a:spcBef>
                <a:spcPts val="0"/>
              </a:spcBef>
              <a:spcAft>
                <a:spcPts val="0"/>
              </a:spcAft>
              <a:buSzPts val="605"/>
              <a:buNone/>
            </a:pPr>
            <a:r>
              <a:rPr lang="en-US">
                <a:solidFill>
                  <a:schemeClr val="lt1"/>
                </a:solidFill>
                <a:latin typeface="Montserrat"/>
                <a:ea typeface="Montserrat"/>
                <a:cs typeface="Montserrat"/>
                <a:sym typeface="Montserrat"/>
              </a:rPr>
              <a:t>“Final Database”</a:t>
            </a:r>
            <a:r>
              <a:rPr lang="en-US">
                <a:solidFill>
                  <a:srgbClr val="1ED760"/>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includes many data for each song. It aggregates the popularity for songs into a single score for each.</a:t>
            </a:r>
            <a:endParaRPr>
              <a:solidFill>
                <a:schemeClr val="lt1"/>
              </a:solidFill>
              <a:latin typeface="Montserrat"/>
              <a:ea typeface="Montserrat"/>
              <a:cs typeface="Montserrat"/>
              <a:sym typeface="Montserrat"/>
            </a:endParaRPr>
          </a:p>
        </p:txBody>
      </p:sp>
      <p:grpSp>
        <p:nvGrpSpPr>
          <p:cNvPr id="261" name="Google Shape;261;p13"/>
          <p:cNvGrpSpPr/>
          <p:nvPr/>
        </p:nvGrpSpPr>
        <p:grpSpPr>
          <a:xfrm>
            <a:off x="5825700" y="817075"/>
            <a:ext cx="5678500" cy="3277950"/>
            <a:chOff x="5825700" y="1202175"/>
            <a:chExt cx="5678500" cy="3277950"/>
          </a:xfrm>
        </p:grpSpPr>
        <p:sp>
          <p:nvSpPr>
            <p:cNvPr id="262" name="Google Shape;262;p13"/>
            <p:cNvSpPr txBox="1"/>
            <p:nvPr/>
          </p:nvSpPr>
          <p:spPr>
            <a:xfrm>
              <a:off x="5825702" y="1202175"/>
              <a:ext cx="4486500" cy="6156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lt1"/>
                </a:buClr>
                <a:buSzPts val="1600"/>
                <a:buFont typeface="Open Sans"/>
                <a:buChar char="●"/>
              </a:pPr>
              <a:r>
                <a:rPr lang="en-US" sz="1700">
                  <a:solidFill>
                    <a:schemeClr val="lt1"/>
                  </a:solidFill>
                  <a:latin typeface="Montserrat"/>
                  <a:ea typeface="Montserrat"/>
                  <a:cs typeface="Montserrat"/>
                  <a:sym typeface="Montserrat"/>
                </a:rPr>
                <a:t>The Spotify daily chart dataset was </a:t>
              </a:r>
              <a:r>
                <a:rPr b="1" lang="en-US" sz="1700">
                  <a:solidFill>
                    <a:schemeClr val="lt1"/>
                  </a:solidFill>
                  <a:latin typeface="Montserrat"/>
                  <a:ea typeface="Montserrat"/>
                  <a:cs typeface="Montserrat"/>
                  <a:sym typeface="Montserrat"/>
                </a:rPr>
                <a:t>gathered </a:t>
              </a:r>
              <a:r>
                <a:rPr lang="en-US" sz="1700">
                  <a:solidFill>
                    <a:schemeClr val="lt1"/>
                  </a:solidFill>
                  <a:latin typeface="Montserrat"/>
                  <a:ea typeface="Montserrat"/>
                  <a:cs typeface="Montserrat"/>
                  <a:sym typeface="Montserrat"/>
                </a:rPr>
                <a:t>from the website Kaggle</a:t>
              </a:r>
              <a:endParaRPr sz="1700">
                <a:solidFill>
                  <a:schemeClr val="lt1"/>
                </a:solidFill>
                <a:latin typeface="Montserrat"/>
                <a:ea typeface="Montserrat"/>
                <a:cs typeface="Montserrat"/>
                <a:sym typeface="Montserrat"/>
              </a:endParaRPr>
            </a:p>
          </p:txBody>
        </p:sp>
        <p:sp>
          <p:nvSpPr>
            <p:cNvPr id="263" name="Google Shape;263;p13"/>
            <p:cNvSpPr txBox="1"/>
            <p:nvPr/>
          </p:nvSpPr>
          <p:spPr>
            <a:xfrm>
              <a:off x="6222700" y="1915125"/>
              <a:ext cx="5281500" cy="11391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chemeClr val="lt1"/>
                </a:buClr>
                <a:buSzPts val="1700"/>
                <a:buFont typeface="Open Sans"/>
                <a:buChar char="●"/>
              </a:pPr>
              <a:r>
                <a:rPr b="1" lang="en-US" sz="1700">
                  <a:solidFill>
                    <a:schemeClr val="lt1"/>
                  </a:solidFill>
                  <a:latin typeface="Montserrat"/>
                  <a:ea typeface="Montserrat"/>
                  <a:cs typeface="Montserrat"/>
                  <a:sym typeface="Montserrat"/>
                </a:rPr>
                <a:t>Clean </a:t>
              </a:r>
              <a:r>
                <a:rPr lang="en-US" sz="1700">
                  <a:solidFill>
                    <a:schemeClr val="lt1"/>
                  </a:solidFill>
                  <a:latin typeface="Montserrat"/>
                  <a:ea typeface="Montserrat"/>
                  <a:cs typeface="Montserrat"/>
                  <a:sym typeface="Montserrat"/>
                </a:rPr>
                <a:t>dataset using Python to change the datatype, handling null</a:t>
              </a:r>
              <a:r>
                <a:rPr lang="en-US" sz="1700">
                  <a:solidFill>
                    <a:schemeClr val="lt1"/>
                  </a:solidFill>
                  <a:latin typeface="Montserrat"/>
                  <a:ea typeface="Montserrat"/>
                  <a:cs typeface="Montserrat"/>
                  <a:sym typeface="Montserrat"/>
                </a:rPr>
                <a:t> values</a:t>
              </a:r>
              <a:r>
                <a:rPr lang="en-US" sz="1700">
                  <a:solidFill>
                    <a:schemeClr val="lt1"/>
                  </a:solidFill>
                  <a:latin typeface="Montserrat"/>
                  <a:ea typeface="Montserrat"/>
                  <a:cs typeface="Montserrat"/>
                  <a:sym typeface="Montserrat"/>
                </a:rPr>
                <a:t>, remove irrelevant values and duplicates, and getting data only from Indonesia region</a:t>
              </a:r>
              <a:endParaRPr sz="1700">
                <a:solidFill>
                  <a:schemeClr val="lt1"/>
                </a:solidFill>
                <a:latin typeface="Montserrat"/>
                <a:ea typeface="Montserrat"/>
                <a:cs typeface="Montserrat"/>
                <a:sym typeface="Montserrat"/>
              </a:endParaRPr>
            </a:p>
          </p:txBody>
        </p:sp>
        <p:sp>
          <p:nvSpPr>
            <p:cNvPr id="264" name="Google Shape;264;p13"/>
            <p:cNvSpPr txBox="1"/>
            <p:nvPr/>
          </p:nvSpPr>
          <p:spPr>
            <a:xfrm>
              <a:off x="5825700" y="3151563"/>
              <a:ext cx="5038800" cy="6156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chemeClr val="lt1"/>
                </a:buClr>
                <a:buSzPts val="1700"/>
                <a:buFont typeface="Open Sans"/>
                <a:buChar char="●"/>
              </a:pPr>
              <a:r>
                <a:rPr lang="en-US" sz="1700">
                  <a:solidFill>
                    <a:schemeClr val="lt1"/>
                  </a:solidFill>
                  <a:latin typeface="Montserrat"/>
                  <a:ea typeface="Montserrat"/>
                  <a:cs typeface="Montserrat"/>
                  <a:sym typeface="Montserrat"/>
                </a:rPr>
                <a:t>Utilising </a:t>
              </a:r>
              <a:r>
                <a:rPr b="1" lang="en-US" sz="1700">
                  <a:solidFill>
                    <a:schemeClr val="lt1"/>
                  </a:solidFill>
                  <a:latin typeface="Montserrat"/>
                  <a:ea typeface="Montserrat"/>
                  <a:cs typeface="Montserrat"/>
                  <a:sym typeface="Montserrat"/>
                </a:rPr>
                <a:t>EDA</a:t>
              </a:r>
              <a:r>
                <a:rPr lang="en-US" sz="1700">
                  <a:solidFill>
                    <a:schemeClr val="lt1"/>
                  </a:solidFill>
                  <a:latin typeface="Montserrat"/>
                  <a:ea typeface="Montserrat"/>
                  <a:cs typeface="Montserrat"/>
                  <a:sym typeface="Montserrat"/>
                </a:rPr>
                <a:t> to extract demographic, pattern, and insight from data</a:t>
              </a:r>
              <a:endParaRPr sz="1700">
                <a:solidFill>
                  <a:schemeClr val="lt1"/>
                </a:solidFill>
                <a:latin typeface="Montserrat"/>
                <a:ea typeface="Montserrat"/>
                <a:cs typeface="Montserrat"/>
                <a:sym typeface="Montserrat"/>
              </a:endParaRPr>
            </a:p>
          </p:txBody>
        </p:sp>
        <p:sp>
          <p:nvSpPr>
            <p:cNvPr id="265" name="Google Shape;265;p13"/>
            <p:cNvSpPr txBox="1"/>
            <p:nvPr/>
          </p:nvSpPr>
          <p:spPr>
            <a:xfrm>
              <a:off x="6222702" y="3864525"/>
              <a:ext cx="4486500" cy="6156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chemeClr val="lt1"/>
                </a:buClr>
                <a:buSzPts val="1700"/>
                <a:buFont typeface="Open Sans"/>
                <a:buChar char="●"/>
              </a:pPr>
              <a:r>
                <a:rPr lang="en-US" sz="1700">
                  <a:solidFill>
                    <a:schemeClr val="lt1"/>
                  </a:solidFill>
                  <a:latin typeface="Montserrat"/>
                  <a:ea typeface="Montserrat"/>
                  <a:cs typeface="Montserrat"/>
                  <a:sym typeface="Montserrat"/>
                </a:rPr>
                <a:t>Provide </a:t>
              </a:r>
              <a:r>
                <a:rPr b="1" lang="en-US" sz="1700">
                  <a:solidFill>
                    <a:schemeClr val="lt1"/>
                  </a:solidFill>
                  <a:latin typeface="Montserrat"/>
                  <a:ea typeface="Montserrat"/>
                  <a:cs typeface="Montserrat"/>
                  <a:sym typeface="Montserrat"/>
                </a:rPr>
                <a:t>recommendation </a:t>
              </a:r>
              <a:r>
                <a:rPr lang="en-US" sz="1700">
                  <a:solidFill>
                    <a:schemeClr val="lt1"/>
                  </a:solidFill>
                  <a:latin typeface="Montserrat"/>
                  <a:ea typeface="Montserrat"/>
                  <a:cs typeface="Montserrat"/>
                  <a:sym typeface="Montserrat"/>
                </a:rPr>
                <a:t>from data analysis</a:t>
              </a:r>
              <a:endParaRPr sz="1700">
                <a:solidFill>
                  <a:schemeClr val="lt1"/>
                </a:solidFill>
                <a:latin typeface="Montserrat"/>
                <a:ea typeface="Montserrat"/>
                <a:cs typeface="Montserrat"/>
                <a:sym typeface="Montserrat"/>
              </a:endParaRPr>
            </a:p>
          </p:txBody>
        </p:sp>
      </p:grpSp>
      <p:sp>
        <p:nvSpPr>
          <p:cNvPr id="266" name="Google Shape;266;p13"/>
          <p:cNvSpPr txBox="1"/>
          <p:nvPr/>
        </p:nvSpPr>
        <p:spPr>
          <a:xfrm>
            <a:off x="3430650" y="4517825"/>
            <a:ext cx="7957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a:solidFill>
                  <a:schemeClr val="lt1"/>
                </a:solidFill>
                <a:latin typeface="Montserrat"/>
                <a:ea typeface="Montserrat"/>
                <a:cs typeface="Montserrat"/>
                <a:sym typeface="Montserrat"/>
              </a:rPr>
              <a:t>Data Source:</a:t>
            </a:r>
            <a:r>
              <a:rPr lang="en-US">
                <a:latin typeface="Montserrat"/>
                <a:ea typeface="Montserrat"/>
                <a:cs typeface="Montserrat"/>
                <a:sym typeface="Montserrat"/>
              </a:rPr>
              <a:t> </a:t>
            </a:r>
            <a:r>
              <a:rPr lang="en-US" u="sng">
                <a:solidFill>
                  <a:srgbClr val="1ED760"/>
                </a:solidFill>
                <a:latin typeface="Montserrat"/>
                <a:ea typeface="Montserrat"/>
                <a:cs typeface="Montserrat"/>
                <a:sym typeface="Montserrat"/>
                <a:hlinkClick r:id="rId14">
                  <a:extLst>
                    <a:ext uri="{A12FA001-AC4F-418D-AE19-62706E023703}">
                      <ahyp:hlinkClr val="tx"/>
                    </a:ext>
                  </a:extLst>
                </a:hlinkClick>
              </a:rPr>
              <a:t>Spotify HUGE database - daily charts over 3 years | Kaggle</a:t>
            </a:r>
            <a:endParaRPr>
              <a:solidFill>
                <a:srgbClr val="1ED760"/>
              </a:solidFill>
              <a:latin typeface="Montserrat"/>
              <a:ea typeface="Montserrat"/>
              <a:cs typeface="Montserrat"/>
              <a:sym typeface="Montserrat"/>
            </a:endParaRPr>
          </a:p>
        </p:txBody>
      </p:sp>
      <p:sp>
        <p:nvSpPr>
          <p:cNvPr id="267" name="Google Shape;267;p13"/>
          <p:cNvSpPr txBox="1"/>
          <p:nvPr/>
        </p:nvSpPr>
        <p:spPr>
          <a:xfrm>
            <a:off x="3413759" y="212733"/>
            <a:ext cx="389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400">
                <a:solidFill>
                  <a:schemeClr val="lt1"/>
                </a:solidFill>
                <a:latin typeface="Montserrat"/>
                <a:ea typeface="Montserrat"/>
                <a:cs typeface="Montserrat"/>
                <a:sym typeface="Montserrat"/>
              </a:rPr>
              <a:t>Methodology</a:t>
            </a:r>
            <a:endParaRPr b="1" sz="2400">
              <a:solidFill>
                <a:schemeClr val="lt1"/>
              </a:solidFill>
              <a:latin typeface="Montserrat"/>
              <a:ea typeface="Montserrat"/>
              <a:cs typeface="Montserrat"/>
              <a:sym typeface="Montserrat"/>
            </a:endParaRPr>
          </a:p>
        </p:txBody>
      </p:sp>
      <p:grpSp>
        <p:nvGrpSpPr>
          <p:cNvPr id="268" name="Google Shape;268;p13"/>
          <p:cNvGrpSpPr/>
          <p:nvPr/>
        </p:nvGrpSpPr>
        <p:grpSpPr>
          <a:xfrm>
            <a:off x="3438513" y="3055275"/>
            <a:ext cx="2016167" cy="747425"/>
            <a:chOff x="3471463" y="4409113"/>
            <a:chExt cx="2016167" cy="747425"/>
          </a:xfrm>
        </p:grpSpPr>
        <p:pic>
          <p:nvPicPr>
            <p:cNvPr descr="Heart" id="269" name="Google Shape;269;p13"/>
            <p:cNvPicPr preferRelativeResize="0"/>
            <p:nvPr/>
          </p:nvPicPr>
          <p:blipFill rotWithShape="1">
            <a:blip r:embed="rId15">
              <a:alphaModFix/>
            </a:blip>
            <a:srcRect b="0" l="0" r="0" t="0"/>
            <a:stretch/>
          </p:blipFill>
          <p:spPr>
            <a:xfrm>
              <a:off x="4347124" y="4418883"/>
              <a:ext cx="727908" cy="727908"/>
            </a:xfrm>
            <a:prstGeom prst="rect">
              <a:avLst/>
            </a:prstGeom>
            <a:noFill/>
            <a:ln>
              <a:noFill/>
            </a:ln>
          </p:spPr>
        </p:pic>
        <p:grpSp>
          <p:nvGrpSpPr>
            <p:cNvPr id="270" name="Google Shape;270;p13"/>
            <p:cNvGrpSpPr/>
            <p:nvPr/>
          </p:nvGrpSpPr>
          <p:grpSpPr>
            <a:xfrm>
              <a:off x="5203239" y="4715743"/>
              <a:ext cx="284390" cy="65910"/>
              <a:chOff x="5272131" y="3789856"/>
              <a:chExt cx="793500" cy="183900"/>
            </a:xfrm>
          </p:grpSpPr>
          <p:sp>
            <p:nvSpPr>
              <p:cNvPr id="271" name="Google Shape;271;p13"/>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72" name="Google Shape;272;p13"/>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73" name="Google Shape;273;p13"/>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274" name="Google Shape;274;p13"/>
            <p:cNvPicPr preferRelativeResize="0"/>
            <p:nvPr/>
          </p:nvPicPr>
          <p:blipFill>
            <a:blip r:embed="rId16">
              <a:alphaModFix/>
            </a:blip>
            <a:stretch>
              <a:fillRect/>
            </a:stretch>
          </p:blipFill>
          <p:spPr>
            <a:xfrm>
              <a:off x="3471463" y="4409113"/>
              <a:ext cx="747425" cy="747425"/>
            </a:xfrm>
            <a:prstGeom prst="rect">
              <a:avLst/>
            </a:prstGeom>
            <a:noFill/>
            <a:ln>
              <a:noFill/>
            </a:ln>
          </p:spPr>
        </p:pic>
      </p:grpSp>
      <p:pic>
        <p:nvPicPr>
          <p:cNvPr id="275" name="Google Shape;275;p13"/>
          <p:cNvPicPr preferRelativeResize="0"/>
          <p:nvPr/>
        </p:nvPicPr>
        <p:blipFill>
          <a:blip r:embed="rId17">
            <a:alphaModFix/>
          </a:blip>
          <a:stretch>
            <a:fillRect/>
          </a:stretch>
        </p:blipFill>
        <p:spPr>
          <a:xfrm>
            <a:off x="3430650" y="817075"/>
            <a:ext cx="2031900" cy="20319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76" name="Google Shape;276;p13"/>
          <p:cNvSpPr/>
          <p:nvPr/>
        </p:nvSpPr>
        <p:spPr>
          <a:xfrm>
            <a:off x="234297" y="277031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77" name="Google Shape;277;p13"/>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Overview Topics</a:t>
            </a:r>
            <a:endParaRPr/>
          </a:p>
        </p:txBody>
      </p:sp>
      <p:pic>
        <p:nvPicPr>
          <p:cNvPr descr="Books on shelf" id="278" name="Google Shape;278;p13">
            <a:hlinkClick action="ppaction://hlinksldjump" r:id="rId18"/>
          </p:cNvPr>
          <p:cNvPicPr preferRelativeResize="0"/>
          <p:nvPr/>
        </p:nvPicPr>
        <p:blipFill rotWithShape="1">
          <a:blip r:embed="rId19">
            <a:alphaModFix/>
          </a:blip>
          <a:srcRect b="0" l="0" r="0" t="0"/>
          <a:stretch/>
        </p:blipFill>
        <p:spPr>
          <a:xfrm>
            <a:off x="328944" y="2809326"/>
            <a:ext cx="588926" cy="588926"/>
          </a:xfrm>
          <a:prstGeom prst="rect">
            <a:avLst/>
          </a:prstGeom>
          <a:noFill/>
          <a:ln>
            <a:noFill/>
          </a:ln>
        </p:spPr>
      </p:pic>
      <p:sp>
        <p:nvSpPr>
          <p:cNvPr id="279" name="Google Shape;279;p13"/>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pic>
        <p:nvPicPr>
          <p:cNvPr descr="Star" id="280" name="Google Shape;280;p13">
            <a:hlinkClick action="ppaction://hlinksldjump" r:id="rId20"/>
          </p:cNvPr>
          <p:cNvPicPr preferRelativeResize="0"/>
          <p:nvPr/>
        </p:nvPicPr>
        <p:blipFill rotWithShape="1">
          <a:blip r:embed="rId21">
            <a:alphaModFix/>
          </a:blip>
          <a:srcRect b="0" l="0" r="0" t="0"/>
          <a:stretch/>
        </p:blipFill>
        <p:spPr>
          <a:xfrm>
            <a:off x="350069" y="3495393"/>
            <a:ext cx="588926" cy="588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6" name="Google Shape;286;p14"/>
          <p:cNvSpPr/>
          <p:nvPr/>
        </p:nvSpPr>
        <p:spPr>
          <a:xfrm>
            <a:off x="3122550" y="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7" name="Google Shape;287;p14"/>
          <p:cNvSpPr/>
          <p:nvPr/>
        </p:nvSpPr>
        <p:spPr>
          <a:xfrm>
            <a:off x="234297" y="3472298"/>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288" name="Google Shape;288;p14"/>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289" name="Google Shape;289;p14"/>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290" name="Google Shape;290;p14"/>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291" name="Google Shape;291;p14"/>
          <p:cNvSpPr txBox="1"/>
          <p:nvPr/>
        </p:nvSpPr>
        <p:spPr>
          <a:xfrm>
            <a:off x="1030889" y="3620516"/>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1</a:t>
            </a:r>
            <a:endParaRPr/>
          </a:p>
        </p:txBody>
      </p:sp>
      <p:sp>
        <p:nvSpPr>
          <p:cNvPr id="292" name="Google Shape;292;p14"/>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sp>
        <p:nvSpPr>
          <p:cNvPr id="293" name="Google Shape;293;p14"/>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294" name="Google Shape;294;p14"/>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295" name="Google Shape;295;p14">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296" name="Google Shape;296;p14">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297" name="Google Shape;297;p14">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298" name="Google Shape;298;p14">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299" name="Google Shape;299;p14">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300" name="Google Shape;300;p14">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301" name="Google Shape;301;p14">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302" name="Google Shape;302;p14">
            <a:hlinkClick action="ppaction://hlinksldjump" r:id="rId16"/>
          </p:cNvPr>
          <p:cNvPicPr preferRelativeResize="0"/>
          <p:nvPr/>
        </p:nvPicPr>
        <p:blipFill rotWithShape="1">
          <a:blip r:embed="rId17">
            <a:alphaModFix/>
          </a:blip>
          <a:srcRect b="0" l="0" r="0" t="0"/>
          <a:stretch/>
        </p:blipFill>
        <p:spPr>
          <a:xfrm>
            <a:off x="253460" y="212717"/>
            <a:ext cx="747405" cy="747405"/>
          </a:xfrm>
          <a:prstGeom prst="rect">
            <a:avLst/>
          </a:prstGeom>
          <a:noFill/>
          <a:ln>
            <a:noFill/>
          </a:ln>
        </p:spPr>
      </p:pic>
      <p:grpSp>
        <p:nvGrpSpPr>
          <p:cNvPr id="303" name="Google Shape;303;p14"/>
          <p:cNvGrpSpPr/>
          <p:nvPr/>
        </p:nvGrpSpPr>
        <p:grpSpPr>
          <a:xfrm>
            <a:off x="7739507" y="1787826"/>
            <a:ext cx="4159884" cy="2316258"/>
            <a:chOff x="1118231" y="341749"/>
            <a:chExt cx="2030400" cy="2490600"/>
          </a:xfrm>
        </p:grpSpPr>
        <p:sp>
          <p:nvSpPr>
            <p:cNvPr id="304" name="Google Shape;304;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05" name="Google Shape;305;p14"/>
            <p:cNvSpPr/>
            <p:nvPr/>
          </p:nvSpPr>
          <p:spPr>
            <a:xfrm>
              <a:off x="1196730" y="1521627"/>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row from “Database to Calculate Popularity” + “Final Database”  table. </a:t>
              </a:r>
              <a:endParaRPr sz="1200">
                <a:solidFill>
                  <a:srgbClr val="259C45"/>
                </a:solidFill>
                <a:latin typeface="Roboto Medium"/>
                <a:ea typeface="Roboto Medium"/>
                <a:cs typeface="Roboto Medium"/>
                <a:sym typeface="Roboto Medium"/>
              </a:endParaRPr>
            </a:p>
            <a:p>
              <a:pPr indent="0" lvl="0" marL="0" rtl="0" algn="l">
                <a:spcBef>
                  <a:spcPts val="0"/>
                </a:spcBef>
                <a:spcAft>
                  <a:spcPts val="0"/>
                </a:spcAft>
                <a:buNone/>
              </a:pPr>
              <a:r>
                <a:t/>
              </a:r>
              <a:endParaRPr sz="1200">
                <a:solidFill>
                  <a:srgbClr val="259C45"/>
                </a:solidFill>
                <a:latin typeface="Roboto Medium"/>
                <a:ea typeface="Roboto Medium"/>
                <a:cs typeface="Roboto Medium"/>
                <a:sym typeface="Roboto Medium"/>
              </a:endParaRPr>
            </a:p>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*join table are from this table using inner join and filter the data into indonesian popularity only</a:t>
              </a:r>
              <a:endParaRPr sz="1200">
                <a:solidFill>
                  <a:srgbClr val="259C45"/>
                </a:solidFill>
                <a:latin typeface="Roboto Medium"/>
                <a:ea typeface="Roboto Medium"/>
                <a:cs typeface="Roboto Medium"/>
                <a:sym typeface="Roboto Medium"/>
              </a:endParaRPr>
            </a:p>
          </p:txBody>
        </p:sp>
        <p:sp>
          <p:nvSpPr>
            <p:cNvPr id="306" name="Google Shape;306;p14"/>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sp>
        <p:nvSpPr>
          <p:cNvPr id="307" name="Google Shape;307;p14"/>
          <p:cNvSpPr txBox="1"/>
          <p:nvPr/>
        </p:nvSpPr>
        <p:spPr>
          <a:xfrm>
            <a:off x="5804225" y="101688"/>
            <a:ext cx="61842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Montserrat"/>
                <a:ea typeface="Montserrat"/>
                <a:cs typeface="Montserrat"/>
                <a:sym typeface="Montserrat"/>
              </a:rPr>
              <a:t>Dataset </a:t>
            </a:r>
            <a:r>
              <a:rPr b="1" lang="en-US" sz="2500">
                <a:solidFill>
                  <a:schemeClr val="accent1"/>
                </a:solidFill>
                <a:latin typeface="Montserrat"/>
                <a:ea typeface="Montserrat"/>
                <a:cs typeface="Montserrat"/>
                <a:sym typeface="Montserrat"/>
              </a:rPr>
              <a:t>Overview</a:t>
            </a:r>
            <a:br>
              <a:rPr b="1" lang="en-US" sz="2500">
                <a:solidFill>
                  <a:schemeClr val="accent1"/>
                </a:solidFill>
                <a:latin typeface="Montserrat"/>
                <a:ea typeface="Montserrat"/>
                <a:cs typeface="Montserrat"/>
                <a:sym typeface="Montserrat"/>
              </a:rPr>
            </a:br>
            <a:r>
              <a:rPr b="1" lang="en-US" sz="2500">
                <a:solidFill>
                  <a:schemeClr val="lt1"/>
                </a:solidFill>
                <a:latin typeface="Montserrat"/>
                <a:ea typeface="Montserrat"/>
                <a:cs typeface="Montserrat"/>
                <a:sym typeface="Montserrat"/>
              </a:rPr>
              <a:t>(Indonesia Region)</a:t>
            </a:r>
            <a:endParaRPr sz="1500">
              <a:solidFill>
                <a:schemeClr val="lt1"/>
              </a:solidFill>
            </a:endParaRPr>
          </a:p>
        </p:txBody>
      </p:sp>
      <p:grpSp>
        <p:nvGrpSpPr>
          <p:cNvPr id="308" name="Google Shape;308;p14"/>
          <p:cNvGrpSpPr/>
          <p:nvPr/>
        </p:nvGrpSpPr>
        <p:grpSpPr>
          <a:xfrm>
            <a:off x="3418730" y="1787813"/>
            <a:ext cx="8270111" cy="2316258"/>
            <a:chOff x="1118231" y="341749"/>
            <a:chExt cx="8384135" cy="2490600"/>
          </a:xfrm>
        </p:grpSpPr>
        <p:sp>
          <p:nvSpPr>
            <p:cNvPr id="309" name="Google Shape;309;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0" name="Google Shape;310;p14"/>
            <p:cNvSpPr/>
            <p:nvPr/>
          </p:nvSpPr>
          <p:spPr>
            <a:xfrm>
              <a:off x="5683966" y="441332"/>
              <a:ext cx="38184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62420 </a:t>
              </a:r>
              <a:r>
                <a:rPr b="1" lang="en-US" sz="3700">
                  <a:solidFill>
                    <a:srgbClr val="259C45"/>
                  </a:solidFill>
                  <a:latin typeface="Roboto"/>
                  <a:ea typeface="Roboto"/>
                  <a:cs typeface="Roboto"/>
                  <a:sym typeface="Roboto"/>
                </a:rPr>
                <a:t>+ 65499 </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2100">
                <a:solidFill>
                  <a:srgbClr val="259C45"/>
                </a:solidFill>
                <a:latin typeface="Roboto"/>
                <a:ea typeface="Roboto"/>
                <a:cs typeface="Roboto"/>
                <a:sym typeface="Roboto"/>
              </a:endParaRPr>
            </a:p>
          </p:txBody>
        </p:sp>
      </p:grpSp>
      <p:sp>
        <p:nvSpPr>
          <p:cNvPr id="311" name="Google Shape;311;p14"/>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grpSp>
        <p:nvGrpSpPr>
          <p:cNvPr id="312" name="Google Shape;312;p14"/>
          <p:cNvGrpSpPr/>
          <p:nvPr/>
        </p:nvGrpSpPr>
        <p:grpSpPr>
          <a:xfrm>
            <a:off x="5575777" y="4220963"/>
            <a:ext cx="2002787" cy="2316258"/>
            <a:chOff x="1118231" y="341749"/>
            <a:chExt cx="2030400" cy="2490600"/>
          </a:xfrm>
        </p:grpSpPr>
        <p:sp>
          <p:nvSpPr>
            <p:cNvPr id="313" name="Google Shape;313;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4" name="Google Shape;314;p14"/>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artist in Indonesia Chart List</a:t>
              </a:r>
              <a:endParaRPr sz="1200">
                <a:solidFill>
                  <a:srgbClr val="259C45"/>
                </a:solidFill>
                <a:latin typeface="Roboto Medium"/>
                <a:ea typeface="Roboto Medium"/>
                <a:cs typeface="Roboto Medium"/>
                <a:sym typeface="Roboto Medium"/>
              </a:endParaRPr>
            </a:p>
          </p:txBody>
        </p:sp>
        <p:sp>
          <p:nvSpPr>
            <p:cNvPr id="315" name="Google Shape;315;p14"/>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1402</a:t>
              </a:r>
              <a:endParaRPr b="1" sz="3700">
                <a:solidFill>
                  <a:srgbClr val="259C45"/>
                </a:solidFill>
                <a:latin typeface="Roboto"/>
                <a:ea typeface="Roboto"/>
                <a:cs typeface="Roboto"/>
                <a:sym typeface="Roboto"/>
              </a:endParaRPr>
            </a:p>
          </p:txBody>
        </p:sp>
      </p:grpSp>
      <p:grpSp>
        <p:nvGrpSpPr>
          <p:cNvPr id="316" name="Google Shape;316;p14"/>
          <p:cNvGrpSpPr/>
          <p:nvPr/>
        </p:nvGrpSpPr>
        <p:grpSpPr>
          <a:xfrm>
            <a:off x="7736150" y="4220975"/>
            <a:ext cx="2002787" cy="2316258"/>
            <a:chOff x="1118231" y="341749"/>
            <a:chExt cx="2030400" cy="2490600"/>
          </a:xfrm>
        </p:grpSpPr>
        <p:sp>
          <p:nvSpPr>
            <p:cNvPr id="317" name="Google Shape;317;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18" name="Google Shape;318;p14"/>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Albums in Indonesia Chart List</a:t>
              </a:r>
              <a:endParaRPr sz="1200">
                <a:solidFill>
                  <a:srgbClr val="259C45"/>
                </a:solidFill>
                <a:latin typeface="Roboto Medium"/>
                <a:ea typeface="Roboto Medium"/>
                <a:cs typeface="Roboto Medium"/>
                <a:sym typeface="Roboto Medium"/>
              </a:endParaRPr>
            </a:p>
          </p:txBody>
        </p:sp>
        <p:sp>
          <p:nvSpPr>
            <p:cNvPr id="319" name="Google Shape;319;p14"/>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2056</a:t>
              </a:r>
              <a:endParaRPr b="1" sz="3700">
                <a:solidFill>
                  <a:srgbClr val="259C45"/>
                </a:solidFill>
                <a:latin typeface="Roboto"/>
                <a:ea typeface="Roboto"/>
                <a:cs typeface="Roboto"/>
                <a:sym typeface="Roboto"/>
              </a:endParaRPr>
            </a:p>
          </p:txBody>
        </p:sp>
      </p:grpSp>
      <p:grpSp>
        <p:nvGrpSpPr>
          <p:cNvPr id="320" name="Google Shape;320;p14"/>
          <p:cNvGrpSpPr/>
          <p:nvPr/>
        </p:nvGrpSpPr>
        <p:grpSpPr>
          <a:xfrm>
            <a:off x="9896522" y="4220973"/>
            <a:ext cx="2002787" cy="2316258"/>
            <a:chOff x="1118231" y="292173"/>
            <a:chExt cx="2030400" cy="2490600"/>
          </a:xfrm>
        </p:grpSpPr>
        <p:sp>
          <p:nvSpPr>
            <p:cNvPr id="321" name="Google Shape;321;p14"/>
            <p:cNvSpPr/>
            <p:nvPr/>
          </p:nvSpPr>
          <p:spPr>
            <a:xfrm>
              <a:off x="1118231" y="292173"/>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22" name="Google Shape;322;p14"/>
            <p:cNvSpPr/>
            <p:nvPr/>
          </p:nvSpPr>
          <p:spPr>
            <a:xfrm>
              <a:off x="1225929" y="1998669"/>
              <a:ext cx="1815000" cy="675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Most Popular in Indonesia</a:t>
              </a:r>
              <a:endParaRPr sz="1200">
                <a:solidFill>
                  <a:srgbClr val="259C45"/>
                </a:solidFill>
                <a:latin typeface="Roboto Medium"/>
                <a:ea typeface="Roboto Medium"/>
                <a:cs typeface="Roboto Medium"/>
                <a:sym typeface="Roboto Medium"/>
              </a:endParaRPr>
            </a:p>
          </p:txBody>
        </p:sp>
        <p:sp>
          <p:nvSpPr>
            <p:cNvPr id="323" name="Google Shape;323;p14"/>
            <p:cNvSpPr/>
            <p:nvPr/>
          </p:nvSpPr>
          <p:spPr>
            <a:xfrm>
              <a:off x="1225929" y="401278"/>
              <a:ext cx="1815000" cy="93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300">
                  <a:solidFill>
                    <a:srgbClr val="259C45"/>
                  </a:solidFill>
                  <a:latin typeface="Roboto"/>
                  <a:ea typeface="Roboto"/>
                  <a:cs typeface="Roboto"/>
                  <a:sym typeface="Roboto"/>
                </a:rPr>
                <a:t>Ed Sheeran</a:t>
              </a:r>
              <a:endParaRPr b="1" sz="3300">
                <a:solidFill>
                  <a:srgbClr val="259C45"/>
                </a:solidFill>
                <a:latin typeface="Roboto"/>
                <a:ea typeface="Roboto"/>
                <a:cs typeface="Roboto"/>
                <a:sym typeface="Roboto"/>
              </a:endParaRPr>
            </a:p>
          </p:txBody>
        </p:sp>
      </p:grpSp>
      <p:grpSp>
        <p:nvGrpSpPr>
          <p:cNvPr id="324" name="Google Shape;324;p14"/>
          <p:cNvGrpSpPr/>
          <p:nvPr/>
        </p:nvGrpSpPr>
        <p:grpSpPr>
          <a:xfrm>
            <a:off x="3415405" y="4220963"/>
            <a:ext cx="2002787" cy="2316258"/>
            <a:chOff x="1118231" y="341749"/>
            <a:chExt cx="2030400" cy="2490600"/>
          </a:xfrm>
        </p:grpSpPr>
        <p:sp>
          <p:nvSpPr>
            <p:cNvPr id="325" name="Google Shape;325;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26" name="Google Shape;326;p14"/>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3069</a:t>
              </a:r>
              <a:endParaRPr b="1" sz="2100">
                <a:solidFill>
                  <a:srgbClr val="259C45"/>
                </a:solidFill>
                <a:latin typeface="Roboto"/>
                <a:ea typeface="Roboto"/>
                <a:cs typeface="Roboto"/>
                <a:sym typeface="Roboto"/>
              </a:endParaRPr>
            </a:p>
          </p:txBody>
        </p:sp>
        <p:sp>
          <p:nvSpPr>
            <p:cNvPr id="327" name="Google Shape;327;p14"/>
            <p:cNvSpPr/>
            <p:nvPr/>
          </p:nvSpPr>
          <p:spPr>
            <a:xfrm>
              <a:off x="1233923" y="2013240"/>
              <a:ext cx="18150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song in </a:t>
              </a:r>
              <a:r>
                <a:rPr lang="en-US" sz="1200">
                  <a:solidFill>
                    <a:srgbClr val="259C45"/>
                  </a:solidFill>
                  <a:latin typeface="Roboto Medium"/>
                  <a:ea typeface="Roboto Medium"/>
                  <a:cs typeface="Roboto Medium"/>
                  <a:sym typeface="Roboto Medium"/>
                </a:rPr>
                <a:t>Indonesia Popularity Dataset </a:t>
              </a:r>
              <a:endParaRPr sz="1200">
                <a:solidFill>
                  <a:srgbClr val="259C45"/>
                </a:solidFill>
                <a:latin typeface="Roboto Medium"/>
                <a:ea typeface="Roboto Medium"/>
                <a:cs typeface="Roboto Medium"/>
                <a:sym typeface="Roboto Medium"/>
              </a:endParaRPr>
            </a:p>
          </p:txBody>
        </p:sp>
      </p:grpSp>
      <p:sp>
        <p:nvSpPr>
          <p:cNvPr id="328" name="Google Shape;328;p14"/>
          <p:cNvSpPr/>
          <p:nvPr/>
        </p:nvSpPr>
        <p:spPr>
          <a:xfrm>
            <a:off x="3475398" y="3421075"/>
            <a:ext cx="1790400" cy="56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Song from all datasets.</a:t>
            </a:r>
            <a:endParaRPr sz="1200">
              <a:solidFill>
                <a:srgbClr val="259C45"/>
              </a:solidFill>
              <a:latin typeface="Roboto Medium"/>
              <a:ea typeface="Roboto Medium"/>
              <a:cs typeface="Roboto Medium"/>
              <a:sym typeface="Roboto Medium"/>
            </a:endParaRPr>
          </a:p>
        </p:txBody>
      </p:sp>
      <p:grpSp>
        <p:nvGrpSpPr>
          <p:cNvPr id="329" name="Google Shape;329;p14"/>
          <p:cNvGrpSpPr/>
          <p:nvPr/>
        </p:nvGrpSpPr>
        <p:grpSpPr>
          <a:xfrm>
            <a:off x="5579102" y="1787813"/>
            <a:ext cx="2002787" cy="2316258"/>
            <a:chOff x="1118231" y="341749"/>
            <a:chExt cx="2030400" cy="2490600"/>
          </a:xfrm>
        </p:grpSpPr>
        <p:sp>
          <p:nvSpPr>
            <p:cNvPr id="330" name="Google Shape;330;p14"/>
            <p:cNvSpPr/>
            <p:nvPr/>
          </p:nvSpPr>
          <p:spPr>
            <a:xfrm>
              <a:off x="1118231" y="341749"/>
              <a:ext cx="2030400" cy="2490600"/>
            </a:xfrm>
            <a:prstGeom prst="rect">
              <a:avLst/>
            </a:prstGeom>
            <a:solidFill>
              <a:srgbClr val="FFFFFF"/>
            </a:solidFill>
            <a:ln cap="flat" cmpd="sng" w="1905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9C45"/>
                </a:solidFill>
              </a:endParaRPr>
            </a:p>
          </p:txBody>
        </p:sp>
        <p:sp>
          <p:nvSpPr>
            <p:cNvPr id="331" name="Google Shape;331;p14"/>
            <p:cNvSpPr/>
            <p:nvPr/>
          </p:nvSpPr>
          <p:spPr>
            <a:xfrm>
              <a:off x="1233853" y="470624"/>
              <a:ext cx="1815000" cy="154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159</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sp>
        <p:nvSpPr>
          <p:cNvPr id="332" name="Google Shape;332;p14"/>
          <p:cNvSpPr/>
          <p:nvPr/>
        </p:nvSpPr>
        <p:spPr>
          <a:xfrm>
            <a:off x="5685310" y="3396100"/>
            <a:ext cx="1790400" cy="56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59C45"/>
                </a:solidFill>
                <a:latin typeface="Roboto Medium"/>
                <a:ea typeface="Roboto Medium"/>
                <a:cs typeface="Roboto Medium"/>
                <a:sym typeface="Roboto Medium"/>
              </a:rPr>
              <a:t>Total column from all datasets.</a:t>
            </a:r>
            <a:endParaRPr sz="1200">
              <a:solidFill>
                <a:srgbClr val="259C45"/>
              </a:solidFill>
              <a:latin typeface="Roboto Medium"/>
              <a:ea typeface="Roboto Medium"/>
              <a:cs typeface="Roboto Medium"/>
              <a:sym typeface="Roboto Medium"/>
            </a:endParaRPr>
          </a:p>
        </p:txBody>
      </p:sp>
      <p:sp>
        <p:nvSpPr>
          <p:cNvPr id="333" name="Google Shape;333;p14"/>
          <p:cNvSpPr/>
          <p:nvPr/>
        </p:nvSpPr>
        <p:spPr>
          <a:xfrm>
            <a:off x="3521601" y="1880117"/>
            <a:ext cx="1790400" cy="1434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700">
                <a:solidFill>
                  <a:srgbClr val="259C45"/>
                </a:solidFill>
                <a:latin typeface="Roboto"/>
                <a:ea typeface="Roboto"/>
                <a:cs typeface="Roboto"/>
                <a:sym typeface="Roboto"/>
              </a:rPr>
              <a:t>49941</a:t>
            </a:r>
            <a:endParaRPr b="1" sz="3700">
              <a:solidFill>
                <a:srgbClr val="259C45"/>
              </a:solidFill>
              <a:latin typeface="Roboto"/>
              <a:ea typeface="Roboto"/>
              <a:cs typeface="Roboto"/>
              <a:sym typeface="Roboto"/>
            </a:endParaRPr>
          </a:p>
          <a:p>
            <a:pPr indent="0" lvl="0" marL="0" rtl="0" algn="l">
              <a:spcBef>
                <a:spcPts val="0"/>
              </a:spcBef>
              <a:spcAft>
                <a:spcPts val="0"/>
              </a:spcAft>
              <a:buNone/>
            </a:pPr>
            <a:r>
              <a:t/>
            </a:r>
            <a:endParaRPr b="1" sz="3700">
              <a:solidFill>
                <a:srgbClr val="259C45"/>
              </a:solidFill>
              <a:latin typeface="Roboto"/>
              <a:ea typeface="Roboto"/>
              <a:cs typeface="Roboto"/>
              <a:sym typeface="Roboto"/>
            </a:endParaRPr>
          </a:p>
        </p:txBody>
      </p:sp>
      <p:grpSp>
        <p:nvGrpSpPr>
          <p:cNvPr id="334" name="Google Shape;334;p14"/>
          <p:cNvGrpSpPr/>
          <p:nvPr/>
        </p:nvGrpSpPr>
        <p:grpSpPr>
          <a:xfrm>
            <a:off x="3408713" y="158925"/>
            <a:ext cx="2016167" cy="747425"/>
            <a:chOff x="3471463" y="4409113"/>
            <a:chExt cx="2016167" cy="747425"/>
          </a:xfrm>
        </p:grpSpPr>
        <p:pic>
          <p:nvPicPr>
            <p:cNvPr descr="Heart" id="335" name="Google Shape;335;p14"/>
            <p:cNvPicPr preferRelativeResize="0"/>
            <p:nvPr/>
          </p:nvPicPr>
          <p:blipFill rotWithShape="1">
            <a:blip r:embed="rId18">
              <a:alphaModFix/>
            </a:blip>
            <a:srcRect b="0" l="0" r="0" t="0"/>
            <a:stretch/>
          </p:blipFill>
          <p:spPr>
            <a:xfrm>
              <a:off x="4347124" y="4418883"/>
              <a:ext cx="727908" cy="727908"/>
            </a:xfrm>
            <a:prstGeom prst="rect">
              <a:avLst/>
            </a:prstGeom>
            <a:noFill/>
            <a:ln>
              <a:noFill/>
            </a:ln>
          </p:spPr>
        </p:pic>
        <p:grpSp>
          <p:nvGrpSpPr>
            <p:cNvPr id="336" name="Google Shape;336;p14"/>
            <p:cNvGrpSpPr/>
            <p:nvPr/>
          </p:nvGrpSpPr>
          <p:grpSpPr>
            <a:xfrm>
              <a:off x="5203239" y="4715743"/>
              <a:ext cx="284390" cy="65910"/>
              <a:chOff x="5272131" y="3789856"/>
              <a:chExt cx="793500" cy="183900"/>
            </a:xfrm>
          </p:grpSpPr>
          <p:sp>
            <p:nvSpPr>
              <p:cNvPr id="337" name="Google Shape;337;p14"/>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38" name="Google Shape;338;p14"/>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39" name="Google Shape;339;p14"/>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340" name="Google Shape;340;p14"/>
            <p:cNvPicPr preferRelativeResize="0"/>
            <p:nvPr/>
          </p:nvPicPr>
          <p:blipFill>
            <a:blip r:embed="rId19">
              <a:alphaModFix/>
            </a:blip>
            <a:stretch>
              <a:fillRect/>
            </a:stretch>
          </p:blipFill>
          <p:spPr>
            <a:xfrm>
              <a:off x="3471463" y="4409113"/>
              <a:ext cx="747425" cy="7474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5"/>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46" name="Google Shape;346;p15"/>
          <p:cNvSpPr txBox="1"/>
          <p:nvPr/>
        </p:nvSpPr>
        <p:spPr>
          <a:xfrm>
            <a:off x="1000864" y="1484613"/>
            <a:ext cx="14832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347" name="Google Shape;347;p15"/>
          <p:cNvSpPr txBox="1"/>
          <p:nvPr/>
        </p:nvSpPr>
        <p:spPr>
          <a:xfrm>
            <a:off x="1000864" y="216743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348" name="Google Shape;348;p15"/>
          <p:cNvSpPr txBox="1"/>
          <p:nvPr/>
        </p:nvSpPr>
        <p:spPr>
          <a:xfrm>
            <a:off x="1000864" y="2976325"/>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349" name="Google Shape;349;p15"/>
          <p:cNvSpPr txBox="1"/>
          <p:nvPr/>
        </p:nvSpPr>
        <p:spPr>
          <a:xfrm>
            <a:off x="1000864" y="4471653"/>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350" name="Google Shape;350;p15"/>
          <p:cNvSpPr txBox="1"/>
          <p:nvPr/>
        </p:nvSpPr>
        <p:spPr>
          <a:xfrm>
            <a:off x="1000864" y="5285948"/>
            <a:ext cx="2025102" cy="3356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351" name="Google Shape;351;p15"/>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352" name="Google Shape;352;p15">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353" name="Google Shape;353;p15">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354" name="Google Shape;354;p15">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Headphones" id="355" name="Google Shape;355;p15">
            <a:hlinkClick action="ppaction://hlinksldjump" r:id="rId9"/>
          </p:cNvPr>
          <p:cNvPicPr preferRelativeResize="0"/>
          <p:nvPr/>
        </p:nvPicPr>
        <p:blipFill rotWithShape="1">
          <a:blip r:embed="rId10">
            <a:alphaModFix/>
          </a:blip>
          <a:srcRect b="0" l="0" r="0" t="0"/>
          <a:stretch/>
        </p:blipFill>
        <p:spPr>
          <a:xfrm>
            <a:off x="328944" y="2035385"/>
            <a:ext cx="588926" cy="588926"/>
          </a:xfrm>
          <a:prstGeom prst="rect">
            <a:avLst/>
          </a:prstGeom>
          <a:noFill/>
          <a:ln>
            <a:noFill/>
          </a:ln>
        </p:spPr>
      </p:pic>
      <p:pic>
        <p:nvPicPr>
          <p:cNvPr descr="Treble clef" id="356" name="Google Shape;356;p15">
            <a:hlinkClick action="ppaction://hlinksldjump" r:id="rId11"/>
          </p:cNvPr>
          <p:cNvPicPr preferRelativeResize="0"/>
          <p:nvPr/>
        </p:nvPicPr>
        <p:blipFill rotWithShape="1">
          <a:blip r:embed="rId12">
            <a:alphaModFix/>
          </a:blip>
          <a:srcRect b="0" l="0" r="0" t="0"/>
          <a:stretch/>
        </p:blipFill>
        <p:spPr>
          <a:xfrm>
            <a:off x="262550" y="5132538"/>
            <a:ext cx="642076" cy="642076"/>
          </a:xfrm>
          <a:prstGeom prst="rect">
            <a:avLst/>
          </a:prstGeom>
          <a:noFill/>
          <a:ln>
            <a:noFill/>
          </a:ln>
        </p:spPr>
      </p:pic>
      <p:pic>
        <p:nvPicPr>
          <p:cNvPr descr="Music notes" id="357" name="Google Shape;357;p15">
            <a:hlinkClick/>
          </p:cNvPr>
          <p:cNvPicPr preferRelativeResize="0"/>
          <p:nvPr/>
        </p:nvPicPr>
        <p:blipFill rotWithShape="1">
          <a:blip r:embed="rId13">
            <a:alphaModFix/>
          </a:blip>
          <a:srcRect b="0" l="0" r="0" t="0"/>
          <a:stretch/>
        </p:blipFill>
        <p:spPr>
          <a:xfrm>
            <a:off x="253460" y="5977515"/>
            <a:ext cx="642076" cy="642076"/>
          </a:xfrm>
          <a:prstGeom prst="rect">
            <a:avLst/>
          </a:prstGeom>
          <a:noFill/>
          <a:ln>
            <a:noFill/>
          </a:ln>
        </p:spPr>
      </p:pic>
      <p:pic>
        <p:nvPicPr>
          <p:cNvPr descr="Spotify Logo Png - Free Transparent PNG Logos" id="358" name="Google Shape;358;p15">
            <a:hlinkClick action="ppaction://hlinksldjump" r:id="rId14"/>
          </p:cNvPr>
          <p:cNvPicPr preferRelativeResize="0"/>
          <p:nvPr/>
        </p:nvPicPr>
        <p:blipFill rotWithShape="1">
          <a:blip r:embed="rId15">
            <a:alphaModFix/>
          </a:blip>
          <a:srcRect b="0" l="0" r="0" t="0"/>
          <a:stretch/>
        </p:blipFill>
        <p:spPr>
          <a:xfrm>
            <a:off x="253460" y="212717"/>
            <a:ext cx="747404" cy="747404"/>
          </a:xfrm>
          <a:prstGeom prst="rect">
            <a:avLst/>
          </a:prstGeom>
          <a:noFill/>
          <a:ln>
            <a:noFill/>
          </a:ln>
        </p:spPr>
      </p:pic>
      <p:sp>
        <p:nvSpPr>
          <p:cNvPr id="359" name="Google Shape;359;p15"/>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360" name="Google Shape;360;p15"/>
          <p:cNvSpPr txBox="1"/>
          <p:nvPr/>
        </p:nvSpPr>
        <p:spPr>
          <a:xfrm>
            <a:off x="9367025" y="1537050"/>
            <a:ext cx="2833200" cy="378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20">
                <a:solidFill>
                  <a:srgbClr val="FFFFFF"/>
                </a:solidFill>
                <a:latin typeface="Oswald Light"/>
                <a:ea typeface="Oswald Light"/>
                <a:cs typeface="Oswald Light"/>
                <a:sym typeface="Oswald Light"/>
              </a:rPr>
              <a:t>POP IS THE MOST </a:t>
            </a:r>
            <a:r>
              <a:rPr lang="en-US" sz="2220">
                <a:solidFill>
                  <a:srgbClr val="1ED760"/>
                </a:solidFill>
                <a:latin typeface="Oswald Light"/>
                <a:ea typeface="Oswald Light"/>
                <a:cs typeface="Oswald Light"/>
                <a:sym typeface="Oswald Light"/>
              </a:rPr>
              <a:t>POPULAR GENRE</a:t>
            </a:r>
            <a:r>
              <a:rPr lang="en-US" sz="2220">
                <a:solidFill>
                  <a:srgbClr val="FFFFFF"/>
                </a:solidFill>
                <a:latin typeface="Oswald Light"/>
                <a:ea typeface="Oswald Light"/>
                <a:cs typeface="Oswald Light"/>
                <a:sym typeface="Oswald Light"/>
              </a:rPr>
              <a:t> BECAUSE IT IS THE MOST PRODUCTIVE GENRE BY ARTISTS, INCLUDING THE SUBGENRE DANCE POP AND INDONESIAN POP.</a:t>
            </a:r>
            <a:endParaRPr sz="2220">
              <a:solidFill>
                <a:srgbClr val="FFFFFF"/>
              </a:solidFill>
              <a:latin typeface="Oswald Light"/>
              <a:ea typeface="Oswald Light"/>
              <a:cs typeface="Oswald Light"/>
              <a:sym typeface="Oswald Light"/>
            </a:endParaRPr>
          </a:p>
        </p:txBody>
      </p:sp>
      <p:pic>
        <p:nvPicPr>
          <p:cNvPr id="361" name="Google Shape;361;p15"/>
          <p:cNvPicPr preferRelativeResize="0"/>
          <p:nvPr/>
        </p:nvPicPr>
        <p:blipFill>
          <a:blip r:embed="rId16">
            <a:alphaModFix/>
          </a:blip>
          <a:stretch>
            <a:fillRect/>
          </a:stretch>
        </p:blipFill>
        <p:spPr>
          <a:xfrm>
            <a:off x="3427250" y="1537050"/>
            <a:ext cx="5858399" cy="3783900"/>
          </a:xfrm>
          <a:prstGeom prst="rect">
            <a:avLst/>
          </a:prstGeom>
          <a:noFill/>
          <a:ln>
            <a:noFill/>
          </a:ln>
        </p:spPr>
      </p:pic>
      <p:sp>
        <p:nvSpPr>
          <p:cNvPr id="362" name="Google Shape;362;p15"/>
          <p:cNvSpPr/>
          <p:nvPr/>
        </p:nvSpPr>
        <p:spPr>
          <a:xfrm>
            <a:off x="3122550" y="15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63" name="Google Shape;363;p15"/>
          <p:cNvSpPr txBox="1"/>
          <p:nvPr/>
        </p:nvSpPr>
        <p:spPr>
          <a:xfrm>
            <a:off x="5715034" y="294133"/>
            <a:ext cx="38913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chemeClr val="lt1"/>
                </a:solidFill>
                <a:latin typeface="Montserrat"/>
                <a:ea typeface="Montserrat"/>
                <a:cs typeface="Montserrat"/>
                <a:sym typeface="Montserrat"/>
              </a:rPr>
              <a:t>Popular </a:t>
            </a:r>
            <a:r>
              <a:rPr b="1" lang="en-US" sz="2500">
                <a:solidFill>
                  <a:schemeClr val="accent1"/>
                </a:solidFill>
                <a:latin typeface="Montserrat"/>
                <a:ea typeface="Montserrat"/>
                <a:cs typeface="Montserrat"/>
                <a:sym typeface="Montserrat"/>
              </a:rPr>
              <a:t>Genre</a:t>
            </a:r>
            <a:endParaRPr sz="1500"/>
          </a:p>
        </p:txBody>
      </p:sp>
      <p:grpSp>
        <p:nvGrpSpPr>
          <p:cNvPr id="364" name="Google Shape;364;p15"/>
          <p:cNvGrpSpPr/>
          <p:nvPr/>
        </p:nvGrpSpPr>
        <p:grpSpPr>
          <a:xfrm>
            <a:off x="3408713" y="158925"/>
            <a:ext cx="2016167" cy="747425"/>
            <a:chOff x="3471463" y="4409113"/>
            <a:chExt cx="2016167" cy="747425"/>
          </a:xfrm>
        </p:grpSpPr>
        <p:pic>
          <p:nvPicPr>
            <p:cNvPr descr="Heart" id="365" name="Google Shape;365;p15"/>
            <p:cNvPicPr preferRelativeResize="0"/>
            <p:nvPr/>
          </p:nvPicPr>
          <p:blipFill rotWithShape="1">
            <a:blip r:embed="rId17">
              <a:alphaModFix/>
            </a:blip>
            <a:srcRect b="0" l="0" r="0" t="0"/>
            <a:stretch/>
          </p:blipFill>
          <p:spPr>
            <a:xfrm>
              <a:off x="4347124" y="4418883"/>
              <a:ext cx="727908" cy="727908"/>
            </a:xfrm>
            <a:prstGeom prst="rect">
              <a:avLst/>
            </a:prstGeom>
            <a:noFill/>
            <a:ln>
              <a:noFill/>
            </a:ln>
          </p:spPr>
        </p:pic>
        <p:grpSp>
          <p:nvGrpSpPr>
            <p:cNvPr id="366" name="Google Shape;366;p15"/>
            <p:cNvGrpSpPr/>
            <p:nvPr/>
          </p:nvGrpSpPr>
          <p:grpSpPr>
            <a:xfrm>
              <a:off x="5203239" y="4715743"/>
              <a:ext cx="284390" cy="65910"/>
              <a:chOff x="5272131" y="3789856"/>
              <a:chExt cx="793500" cy="183900"/>
            </a:xfrm>
          </p:grpSpPr>
          <p:sp>
            <p:nvSpPr>
              <p:cNvPr id="367" name="Google Shape;367;p15"/>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68" name="Google Shape;368;p15"/>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69" name="Google Shape;369;p15"/>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370" name="Google Shape;370;p15"/>
            <p:cNvPicPr preferRelativeResize="0"/>
            <p:nvPr/>
          </p:nvPicPr>
          <p:blipFill>
            <a:blip r:embed="rId18">
              <a:alphaModFix/>
            </a:blip>
            <a:stretch>
              <a:fillRect/>
            </a:stretch>
          </p:blipFill>
          <p:spPr>
            <a:xfrm>
              <a:off x="3471463" y="4409113"/>
              <a:ext cx="747425" cy="747425"/>
            </a:xfrm>
            <a:prstGeom prst="rect">
              <a:avLst/>
            </a:prstGeom>
            <a:noFill/>
            <a:ln>
              <a:noFill/>
            </a:ln>
          </p:spPr>
        </p:pic>
      </p:grpSp>
      <p:sp>
        <p:nvSpPr>
          <p:cNvPr id="371" name="Google Shape;371;p15"/>
          <p:cNvSpPr/>
          <p:nvPr/>
        </p:nvSpPr>
        <p:spPr>
          <a:xfrm>
            <a:off x="234297" y="3472298"/>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72" name="Google Shape;372;p15"/>
          <p:cNvSpPr txBox="1"/>
          <p:nvPr/>
        </p:nvSpPr>
        <p:spPr>
          <a:xfrm>
            <a:off x="1030889" y="3620516"/>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Topic # 1</a:t>
            </a:r>
            <a:endParaRPr/>
          </a:p>
        </p:txBody>
      </p:sp>
      <p:sp>
        <p:nvSpPr>
          <p:cNvPr id="373" name="Google Shape;373;p15"/>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Research</a:t>
            </a:r>
            <a:endParaRPr/>
          </a:p>
        </p:txBody>
      </p:sp>
      <p:pic>
        <p:nvPicPr>
          <p:cNvPr descr="Magnifying glass" id="374" name="Google Shape;374;p15">
            <a:hlinkClick action="ppaction://hlinksldjump" r:id="rId19"/>
          </p:cNvPr>
          <p:cNvPicPr preferRelativeResize="0"/>
          <p:nvPr/>
        </p:nvPicPr>
        <p:blipFill rotWithShape="1">
          <a:blip r:embed="rId20">
            <a:alphaModFix/>
          </a:blip>
          <a:srcRect b="0" l="0" r="0" t="0"/>
          <a:stretch/>
        </p:blipFill>
        <p:spPr>
          <a:xfrm>
            <a:off x="328944" y="4343393"/>
            <a:ext cx="588926" cy="588926"/>
          </a:xfrm>
          <a:prstGeom prst="rect">
            <a:avLst/>
          </a:prstGeom>
          <a:noFill/>
          <a:ln>
            <a:noFill/>
          </a:ln>
        </p:spPr>
      </p:pic>
      <p:pic>
        <p:nvPicPr>
          <p:cNvPr descr="Star" id="375" name="Google Shape;375;p15">
            <a:hlinkClick action="ppaction://hlinksldjump" r:id="rId21"/>
          </p:cNvPr>
          <p:cNvPicPr preferRelativeResize="0"/>
          <p:nvPr/>
        </p:nvPicPr>
        <p:blipFill rotWithShape="1">
          <a:blip r:embed="rId22">
            <a:alphaModFix/>
          </a:blip>
          <a:srcRect b="0" l="0" r="0" t="0"/>
          <a:stretch/>
        </p:blipFill>
        <p:spPr>
          <a:xfrm>
            <a:off x="350069" y="3495393"/>
            <a:ext cx="588926" cy="588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6"/>
          <p:cNvSpPr/>
          <p:nvPr/>
        </p:nvSpPr>
        <p:spPr>
          <a:xfrm>
            <a:off x="3129325" y="0"/>
            <a:ext cx="9062700" cy="1065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81" name="Google Shape;381;p16"/>
          <p:cNvSpPr/>
          <p:nvPr/>
        </p:nvSpPr>
        <p:spPr>
          <a:xfrm>
            <a:off x="234297" y="4310040"/>
            <a:ext cx="2833200" cy="66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382" name="Google Shape;382;p16"/>
          <p:cNvSpPr txBox="1"/>
          <p:nvPr/>
        </p:nvSpPr>
        <p:spPr>
          <a:xfrm>
            <a:off x="1000864" y="1484613"/>
            <a:ext cx="1483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About us</a:t>
            </a:r>
            <a:endParaRPr/>
          </a:p>
        </p:txBody>
      </p:sp>
      <p:sp>
        <p:nvSpPr>
          <p:cNvPr id="383" name="Google Shape;383;p16"/>
          <p:cNvSpPr txBox="1"/>
          <p:nvPr/>
        </p:nvSpPr>
        <p:spPr>
          <a:xfrm>
            <a:off x="1000864" y="216743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Group Members</a:t>
            </a:r>
            <a:endParaRPr/>
          </a:p>
        </p:txBody>
      </p:sp>
      <p:sp>
        <p:nvSpPr>
          <p:cNvPr id="384" name="Google Shape;384;p16"/>
          <p:cNvSpPr txBox="1"/>
          <p:nvPr/>
        </p:nvSpPr>
        <p:spPr>
          <a:xfrm>
            <a:off x="1000864" y="2976325"/>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Overview Topics</a:t>
            </a:r>
            <a:endParaRPr/>
          </a:p>
        </p:txBody>
      </p:sp>
      <p:sp>
        <p:nvSpPr>
          <p:cNvPr id="385" name="Google Shape;385;p16"/>
          <p:cNvSpPr txBox="1"/>
          <p:nvPr/>
        </p:nvSpPr>
        <p:spPr>
          <a:xfrm>
            <a:off x="1000864" y="371622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1</a:t>
            </a:r>
            <a:endParaRPr/>
          </a:p>
        </p:txBody>
      </p:sp>
      <p:sp>
        <p:nvSpPr>
          <p:cNvPr id="386" name="Google Shape;386;p16"/>
          <p:cNvSpPr txBox="1"/>
          <p:nvPr/>
        </p:nvSpPr>
        <p:spPr>
          <a:xfrm>
            <a:off x="1000864" y="4471653"/>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Montserrat"/>
                <a:ea typeface="Montserrat"/>
                <a:cs typeface="Montserrat"/>
                <a:sym typeface="Montserrat"/>
              </a:rPr>
              <a:t>Research</a:t>
            </a:r>
            <a:endParaRPr/>
          </a:p>
        </p:txBody>
      </p:sp>
      <p:sp>
        <p:nvSpPr>
          <p:cNvPr id="387" name="Google Shape;387;p16"/>
          <p:cNvSpPr txBox="1"/>
          <p:nvPr/>
        </p:nvSpPr>
        <p:spPr>
          <a:xfrm>
            <a:off x="1000864" y="52859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Topic # 2</a:t>
            </a:r>
            <a:endParaRPr/>
          </a:p>
        </p:txBody>
      </p:sp>
      <p:sp>
        <p:nvSpPr>
          <p:cNvPr id="388" name="Google Shape;388;p16"/>
          <p:cNvSpPr txBox="1"/>
          <p:nvPr/>
        </p:nvSpPr>
        <p:spPr>
          <a:xfrm>
            <a:off x="1000864" y="6124148"/>
            <a:ext cx="2025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1600">
                <a:solidFill>
                  <a:schemeClr val="lt1"/>
                </a:solidFill>
                <a:latin typeface="Montserrat"/>
                <a:ea typeface="Montserrat"/>
                <a:cs typeface="Montserrat"/>
                <a:sym typeface="Montserrat"/>
              </a:rPr>
              <a:t>Topic # 3</a:t>
            </a:r>
            <a:endParaRPr sz="1600">
              <a:solidFill>
                <a:schemeClr val="lt1"/>
              </a:solidFill>
              <a:latin typeface="Montserrat"/>
              <a:ea typeface="Montserrat"/>
              <a:cs typeface="Montserrat"/>
              <a:sym typeface="Montserrat"/>
            </a:endParaRPr>
          </a:p>
        </p:txBody>
      </p:sp>
      <p:pic>
        <p:nvPicPr>
          <p:cNvPr descr="Home" id="389" name="Google Shape;389;p16">
            <a:hlinkClick action="ppaction://hlinksldjump" r:id="rId3"/>
          </p:cNvPr>
          <p:cNvPicPr preferRelativeResize="0"/>
          <p:nvPr/>
        </p:nvPicPr>
        <p:blipFill rotWithShape="1">
          <a:blip r:embed="rId4">
            <a:alphaModFix/>
          </a:blip>
          <a:srcRect b="0" l="0" r="0" t="0"/>
          <a:stretch/>
        </p:blipFill>
        <p:spPr>
          <a:xfrm>
            <a:off x="328944" y="1372400"/>
            <a:ext cx="588926" cy="588926"/>
          </a:xfrm>
          <a:prstGeom prst="rect">
            <a:avLst/>
          </a:prstGeom>
          <a:noFill/>
          <a:ln>
            <a:noFill/>
          </a:ln>
        </p:spPr>
      </p:pic>
      <p:pic>
        <p:nvPicPr>
          <p:cNvPr descr="Magnifying glass" id="390" name="Google Shape;390;p16">
            <a:hlinkClick action="ppaction://hlinksldjump" r:id="rId5"/>
          </p:cNvPr>
          <p:cNvPicPr preferRelativeResize="0"/>
          <p:nvPr/>
        </p:nvPicPr>
        <p:blipFill rotWithShape="1">
          <a:blip r:embed="rId6">
            <a:alphaModFix/>
          </a:blip>
          <a:srcRect b="0" l="0" r="0" t="0"/>
          <a:stretch/>
        </p:blipFill>
        <p:spPr>
          <a:xfrm>
            <a:off x="328944" y="4343393"/>
            <a:ext cx="588926" cy="588926"/>
          </a:xfrm>
          <a:prstGeom prst="rect">
            <a:avLst/>
          </a:prstGeom>
          <a:noFill/>
          <a:ln>
            <a:noFill/>
          </a:ln>
        </p:spPr>
      </p:pic>
      <p:pic>
        <p:nvPicPr>
          <p:cNvPr descr="Books on shelf" id="391" name="Google Shape;391;p16">
            <a:hlinkClick action="ppaction://hlinksldjump" r:id="rId7"/>
          </p:cNvPr>
          <p:cNvPicPr preferRelativeResize="0"/>
          <p:nvPr/>
        </p:nvPicPr>
        <p:blipFill rotWithShape="1">
          <a:blip r:embed="rId8">
            <a:alphaModFix/>
          </a:blip>
          <a:srcRect b="0" l="0" r="0" t="0"/>
          <a:stretch/>
        </p:blipFill>
        <p:spPr>
          <a:xfrm>
            <a:off x="328944" y="2809326"/>
            <a:ext cx="588926" cy="588926"/>
          </a:xfrm>
          <a:prstGeom prst="rect">
            <a:avLst/>
          </a:prstGeom>
          <a:noFill/>
          <a:ln>
            <a:noFill/>
          </a:ln>
        </p:spPr>
      </p:pic>
      <p:pic>
        <p:nvPicPr>
          <p:cNvPr descr="Star" id="392" name="Google Shape;392;p16">
            <a:hlinkClick action="ppaction://hlinksldjump" r:id="rId9"/>
          </p:cNvPr>
          <p:cNvPicPr preferRelativeResize="0"/>
          <p:nvPr/>
        </p:nvPicPr>
        <p:blipFill rotWithShape="1">
          <a:blip r:embed="rId10">
            <a:alphaModFix/>
          </a:blip>
          <a:srcRect b="0" l="0" r="0" t="0"/>
          <a:stretch/>
        </p:blipFill>
        <p:spPr>
          <a:xfrm>
            <a:off x="350069" y="3495393"/>
            <a:ext cx="588926" cy="588926"/>
          </a:xfrm>
          <a:prstGeom prst="rect">
            <a:avLst/>
          </a:prstGeom>
          <a:noFill/>
          <a:ln>
            <a:noFill/>
          </a:ln>
        </p:spPr>
      </p:pic>
      <p:pic>
        <p:nvPicPr>
          <p:cNvPr descr="Headphones" id="393" name="Google Shape;393;p16">
            <a:hlinkClick action="ppaction://hlinksldjump" r:id="rId11"/>
          </p:cNvPr>
          <p:cNvPicPr preferRelativeResize="0"/>
          <p:nvPr/>
        </p:nvPicPr>
        <p:blipFill rotWithShape="1">
          <a:blip r:embed="rId12">
            <a:alphaModFix/>
          </a:blip>
          <a:srcRect b="0" l="0" r="0" t="0"/>
          <a:stretch/>
        </p:blipFill>
        <p:spPr>
          <a:xfrm>
            <a:off x="328944" y="2035385"/>
            <a:ext cx="588926" cy="588926"/>
          </a:xfrm>
          <a:prstGeom prst="rect">
            <a:avLst/>
          </a:prstGeom>
          <a:noFill/>
          <a:ln>
            <a:noFill/>
          </a:ln>
        </p:spPr>
      </p:pic>
      <p:pic>
        <p:nvPicPr>
          <p:cNvPr descr="Treble clef" id="394" name="Google Shape;394;p16">
            <a:hlinkClick action="ppaction://hlinksldjump" r:id="rId13"/>
          </p:cNvPr>
          <p:cNvPicPr preferRelativeResize="0"/>
          <p:nvPr/>
        </p:nvPicPr>
        <p:blipFill rotWithShape="1">
          <a:blip r:embed="rId14">
            <a:alphaModFix/>
          </a:blip>
          <a:srcRect b="0" l="0" r="0" t="0"/>
          <a:stretch/>
        </p:blipFill>
        <p:spPr>
          <a:xfrm>
            <a:off x="262550" y="5132538"/>
            <a:ext cx="642076" cy="642076"/>
          </a:xfrm>
          <a:prstGeom prst="rect">
            <a:avLst/>
          </a:prstGeom>
          <a:noFill/>
          <a:ln>
            <a:noFill/>
          </a:ln>
        </p:spPr>
      </p:pic>
      <p:pic>
        <p:nvPicPr>
          <p:cNvPr descr="Music notes" id="395" name="Google Shape;395;p16">
            <a:hlinkClick/>
          </p:cNvPr>
          <p:cNvPicPr preferRelativeResize="0"/>
          <p:nvPr/>
        </p:nvPicPr>
        <p:blipFill rotWithShape="1">
          <a:blip r:embed="rId15">
            <a:alphaModFix/>
          </a:blip>
          <a:srcRect b="0" l="0" r="0" t="0"/>
          <a:stretch/>
        </p:blipFill>
        <p:spPr>
          <a:xfrm>
            <a:off x="253460" y="5977515"/>
            <a:ext cx="642076" cy="642076"/>
          </a:xfrm>
          <a:prstGeom prst="rect">
            <a:avLst/>
          </a:prstGeom>
          <a:noFill/>
          <a:ln>
            <a:noFill/>
          </a:ln>
        </p:spPr>
      </p:pic>
      <p:pic>
        <p:nvPicPr>
          <p:cNvPr descr="Spotify Logo Png - Free Transparent PNG Logos" id="396" name="Google Shape;396;p16">
            <a:hlinkClick action="ppaction://hlinksldjump" r:id="rId16"/>
          </p:cNvPr>
          <p:cNvPicPr preferRelativeResize="0"/>
          <p:nvPr/>
        </p:nvPicPr>
        <p:blipFill rotWithShape="1">
          <a:blip r:embed="rId17">
            <a:alphaModFix/>
          </a:blip>
          <a:srcRect b="0" l="0" r="0" t="0"/>
          <a:stretch/>
        </p:blipFill>
        <p:spPr>
          <a:xfrm>
            <a:off x="253460" y="212717"/>
            <a:ext cx="747405" cy="747405"/>
          </a:xfrm>
          <a:prstGeom prst="rect">
            <a:avLst/>
          </a:prstGeom>
          <a:noFill/>
          <a:ln>
            <a:noFill/>
          </a:ln>
        </p:spPr>
      </p:pic>
      <p:sp>
        <p:nvSpPr>
          <p:cNvPr id="397" name="Google Shape;397;p16"/>
          <p:cNvSpPr txBox="1"/>
          <p:nvPr/>
        </p:nvSpPr>
        <p:spPr>
          <a:xfrm>
            <a:off x="997464" y="246314"/>
            <a:ext cx="2031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Group E</a:t>
            </a:r>
            <a:endParaRPr b="1" sz="2000">
              <a:solidFill>
                <a:schemeClr val="lt1"/>
              </a:solidFill>
              <a:latin typeface="Montserrat"/>
              <a:ea typeface="Montserrat"/>
              <a:cs typeface="Montserrat"/>
              <a:sym typeface="Montserrat"/>
            </a:endParaRPr>
          </a:p>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Shanghai</a:t>
            </a:r>
            <a:endParaRPr b="1" sz="2000">
              <a:solidFill>
                <a:schemeClr val="lt1"/>
              </a:solidFill>
              <a:latin typeface="Montserrat"/>
              <a:ea typeface="Montserrat"/>
              <a:cs typeface="Montserrat"/>
              <a:sym typeface="Montserrat"/>
            </a:endParaRPr>
          </a:p>
        </p:txBody>
      </p:sp>
      <p:sp>
        <p:nvSpPr>
          <p:cNvPr id="398" name="Google Shape;398;p16"/>
          <p:cNvSpPr txBox="1"/>
          <p:nvPr/>
        </p:nvSpPr>
        <p:spPr>
          <a:xfrm>
            <a:off x="9093228" y="6164949"/>
            <a:ext cx="286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rgbClr val="FFFFFF"/>
                </a:solidFill>
                <a:latin typeface="Oswald"/>
                <a:ea typeface="Oswald"/>
                <a:cs typeface="Oswald"/>
                <a:sym typeface="Oswald"/>
              </a:rPr>
              <a:t>*based on Spotify algorithm music detection</a:t>
            </a:r>
            <a:endParaRPr sz="900">
              <a:solidFill>
                <a:srgbClr val="FFFFFF"/>
              </a:solidFill>
              <a:latin typeface="Oswald"/>
              <a:ea typeface="Oswald"/>
              <a:cs typeface="Oswald"/>
              <a:sym typeface="Oswald"/>
            </a:endParaRPr>
          </a:p>
        </p:txBody>
      </p:sp>
      <p:grpSp>
        <p:nvGrpSpPr>
          <p:cNvPr id="399" name="Google Shape;399;p16"/>
          <p:cNvGrpSpPr/>
          <p:nvPr/>
        </p:nvGrpSpPr>
        <p:grpSpPr>
          <a:xfrm>
            <a:off x="3592384" y="1614540"/>
            <a:ext cx="7943768" cy="4350638"/>
            <a:chOff x="2123947" y="1253603"/>
            <a:chExt cx="7943768" cy="4350638"/>
          </a:xfrm>
        </p:grpSpPr>
        <p:grpSp>
          <p:nvGrpSpPr>
            <p:cNvPr id="400" name="Google Shape;400;p16"/>
            <p:cNvGrpSpPr/>
            <p:nvPr/>
          </p:nvGrpSpPr>
          <p:grpSpPr>
            <a:xfrm>
              <a:off x="2123947" y="4746262"/>
              <a:ext cx="7943768" cy="857979"/>
              <a:chOff x="1593000" y="2322568"/>
              <a:chExt cx="5957975" cy="643500"/>
            </a:xfrm>
          </p:grpSpPr>
          <p:sp>
            <p:nvSpPr>
              <p:cNvPr id="401" name="Google Shape;401;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16"/>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16"/>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a:solidFill>
                      <a:schemeClr val="lt1"/>
                    </a:solidFill>
                    <a:latin typeface="Montserrat"/>
                    <a:ea typeface="Montserrat"/>
                    <a:cs typeface="Montserrat"/>
                    <a:sym typeface="Montserrat"/>
                  </a:rPr>
                  <a:t>Energy</a:t>
                </a:r>
                <a:endParaRPr sz="1300">
                  <a:solidFill>
                    <a:schemeClr val="lt1"/>
                  </a:solidFill>
                  <a:latin typeface="Roboto"/>
                  <a:ea typeface="Roboto"/>
                  <a:cs typeface="Roboto"/>
                  <a:sym typeface="Roboto"/>
                </a:endParaRPr>
              </a:p>
            </p:txBody>
          </p:sp>
          <p:sp>
            <p:nvSpPr>
              <p:cNvPr id="405" name="Google Shape;405;p16"/>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16"/>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05</a:t>
                </a:r>
                <a:endParaRPr sz="3500">
                  <a:solidFill>
                    <a:srgbClr val="FFFFFF"/>
                  </a:solidFill>
                  <a:latin typeface="Roboto Thin"/>
                  <a:ea typeface="Roboto Thin"/>
                  <a:cs typeface="Roboto Thin"/>
                  <a:sym typeface="Roboto Thin"/>
                </a:endParaRPr>
              </a:p>
            </p:txBody>
          </p:sp>
          <p:sp>
            <p:nvSpPr>
              <p:cNvPr id="407" name="Google Shape;407;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228600" rtl="0" algn="l">
                  <a:spcBef>
                    <a:spcPts val="0"/>
                  </a:spcBef>
                  <a:spcAft>
                    <a:spcPts val="0"/>
                  </a:spcAft>
                  <a:buNone/>
                </a:pPr>
                <a:r>
                  <a:rPr lang="en-US">
                    <a:solidFill>
                      <a:schemeClr val="dk1"/>
                    </a:solidFill>
                    <a:latin typeface="Montserrat"/>
                    <a:ea typeface="Montserrat"/>
                    <a:cs typeface="Montserrat"/>
                    <a:sym typeface="Montserrat"/>
                  </a:rPr>
                  <a:t>D</a:t>
                </a:r>
                <a:r>
                  <a:rPr lang="en-US">
                    <a:solidFill>
                      <a:schemeClr val="dk1"/>
                    </a:solidFill>
                    <a:latin typeface="Montserrat"/>
                    <a:ea typeface="Montserrat"/>
                    <a:cs typeface="Montserrat"/>
                    <a:sym typeface="Montserrat"/>
                  </a:rPr>
                  <a:t>escribes level of intensity and activity in a song</a:t>
                </a:r>
                <a:endParaRPr sz="1100">
                  <a:solidFill>
                    <a:schemeClr val="dk1"/>
                  </a:solidFill>
                  <a:latin typeface="Roboto"/>
                  <a:ea typeface="Roboto"/>
                  <a:cs typeface="Roboto"/>
                  <a:sym typeface="Roboto"/>
                </a:endParaRPr>
              </a:p>
            </p:txBody>
          </p:sp>
        </p:grpSp>
        <p:grpSp>
          <p:nvGrpSpPr>
            <p:cNvPr id="408" name="Google Shape;408;p16"/>
            <p:cNvGrpSpPr/>
            <p:nvPr/>
          </p:nvGrpSpPr>
          <p:grpSpPr>
            <a:xfrm>
              <a:off x="2123947" y="3873106"/>
              <a:ext cx="7943768" cy="857979"/>
              <a:chOff x="1593000" y="2322568"/>
              <a:chExt cx="5957975" cy="643500"/>
            </a:xfrm>
          </p:grpSpPr>
          <p:sp>
            <p:nvSpPr>
              <p:cNvPr id="409" name="Google Shape;409;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16"/>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16"/>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lt1"/>
                    </a:solidFill>
                    <a:latin typeface="Montserrat"/>
                    <a:ea typeface="Montserrat"/>
                    <a:cs typeface="Montserrat"/>
                    <a:sym typeface="Montserrat"/>
                  </a:rPr>
                  <a:t>Acousticness</a:t>
                </a:r>
                <a:endParaRPr sz="1300">
                  <a:solidFill>
                    <a:srgbClr val="FFFFFF"/>
                  </a:solidFill>
                  <a:latin typeface="Roboto Medium"/>
                  <a:ea typeface="Roboto Medium"/>
                  <a:cs typeface="Roboto Medium"/>
                  <a:sym typeface="Roboto Medium"/>
                </a:endParaRPr>
              </a:p>
            </p:txBody>
          </p:sp>
          <p:sp>
            <p:nvSpPr>
              <p:cNvPr id="413" name="Google Shape;413;p16"/>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p16"/>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415" name="Google Shape;415;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22860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T</a:t>
                </a:r>
                <a:r>
                  <a:rPr lang="en-US">
                    <a:solidFill>
                      <a:schemeClr val="dk1"/>
                    </a:solidFill>
                    <a:latin typeface="Montserrat"/>
                    <a:ea typeface="Montserrat"/>
                    <a:cs typeface="Montserrat"/>
                    <a:sym typeface="Montserrat"/>
                  </a:rPr>
                  <a:t>he extent to which song uses acoustic or unplugged instruments</a:t>
                </a:r>
                <a:endParaRPr sz="1100">
                  <a:solidFill>
                    <a:schemeClr val="dk1"/>
                  </a:solidFill>
                  <a:latin typeface="Roboto"/>
                  <a:ea typeface="Roboto"/>
                  <a:cs typeface="Roboto"/>
                  <a:sym typeface="Roboto"/>
                </a:endParaRPr>
              </a:p>
            </p:txBody>
          </p:sp>
        </p:grpSp>
        <p:grpSp>
          <p:nvGrpSpPr>
            <p:cNvPr id="416" name="Google Shape;416;p16"/>
            <p:cNvGrpSpPr/>
            <p:nvPr/>
          </p:nvGrpSpPr>
          <p:grpSpPr>
            <a:xfrm>
              <a:off x="2123947" y="2999915"/>
              <a:ext cx="7943768" cy="857979"/>
              <a:chOff x="1593000" y="2322568"/>
              <a:chExt cx="5957975" cy="643500"/>
            </a:xfrm>
          </p:grpSpPr>
          <p:sp>
            <p:nvSpPr>
              <p:cNvPr id="417" name="Google Shape;417;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16"/>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p16"/>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lt1"/>
                    </a:solidFill>
                    <a:latin typeface="Montserrat"/>
                    <a:ea typeface="Montserrat"/>
                    <a:cs typeface="Montserrat"/>
                    <a:sym typeface="Montserrat"/>
                  </a:rPr>
                  <a:t>Speechiness</a:t>
                </a:r>
                <a:endParaRPr sz="1300">
                  <a:solidFill>
                    <a:srgbClr val="FFFFFF"/>
                  </a:solidFill>
                  <a:latin typeface="Roboto Medium"/>
                  <a:ea typeface="Roboto Medium"/>
                  <a:cs typeface="Roboto Medium"/>
                  <a:sym typeface="Roboto Medium"/>
                </a:endParaRPr>
              </a:p>
            </p:txBody>
          </p:sp>
          <p:sp>
            <p:nvSpPr>
              <p:cNvPr id="421" name="Google Shape;421;p16"/>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2" name="Google Shape;422;p16"/>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423" name="Google Shape;423;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a:t>
                </a:r>
                <a:r>
                  <a:rPr lang="en-US">
                    <a:solidFill>
                      <a:schemeClr val="dk1"/>
                    </a:solidFill>
                    <a:latin typeface="Montserrat"/>
                    <a:ea typeface="Montserrat"/>
                    <a:cs typeface="Montserrat"/>
                    <a:sym typeface="Montserrat"/>
                  </a:rPr>
                  <a:t>ndicates of spoken words in a song compared to instrumental elements</a:t>
                </a:r>
                <a:endParaRPr sz="1100">
                  <a:solidFill>
                    <a:schemeClr val="dk1"/>
                  </a:solidFill>
                  <a:latin typeface="Roboto"/>
                  <a:ea typeface="Roboto"/>
                  <a:cs typeface="Roboto"/>
                  <a:sym typeface="Roboto"/>
                </a:endParaRPr>
              </a:p>
            </p:txBody>
          </p:sp>
        </p:grpSp>
        <p:grpSp>
          <p:nvGrpSpPr>
            <p:cNvPr id="424" name="Google Shape;424;p16"/>
            <p:cNvGrpSpPr/>
            <p:nvPr/>
          </p:nvGrpSpPr>
          <p:grpSpPr>
            <a:xfrm>
              <a:off x="2123947" y="2126769"/>
              <a:ext cx="7943768" cy="857979"/>
              <a:chOff x="1593000" y="2322568"/>
              <a:chExt cx="5957975" cy="643500"/>
            </a:xfrm>
          </p:grpSpPr>
          <p:sp>
            <p:nvSpPr>
              <p:cNvPr id="425" name="Google Shape;425;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 name="Google Shape;426;p16"/>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16"/>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lt1"/>
                    </a:solidFill>
                    <a:latin typeface="Montserrat"/>
                    <a:ea typeface="Montserrat"/>
                    <a:cs typeface="Montserrat"/>
                    <a:sym typeface="Montserrat"/>
                  </a:rPr>
                  <a:t>Liveness</a:t>
                </a:r>
                <a:endParaRPr sz="1300">
                  <a:solidFill>
                    <a:srgbClr val="FFFFFF"/>
                  </a:solidFill>
                  <a:latin typeface="Roboto Medium"/>
                  <a:ea typeface="Roboto Medium"/>
                  <a:cs typeface="Roboto Medium"/>
                  <a:sym typeface="Roboto Medium"/>
                </a:endParaRPr>
              </a:p>
            </p:txBody>
          </p:sp>
          <p:sp>
            <p:nvSpPr>
              <p:cNvPr id="429" name="Google Shape;429;p16"/>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16"/>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431" name="Google Shape;431;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22860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a:t>
                </a:r>
                <a:r>
                  <a:rPr lang="en-US">
                    <a:solidFill>
                      <a:schemeClr val="dk1"/>
                    </a:solidFill>
                    <a:latin typeface="Montserrat"/>
                    <a:ea typeface="Montserrat"/>
                    <a:cs typeface="Montserrat"/>
                    <a:sym typeface="Montserrat"/>
                  </a:rPr>
                  <a:t>ndicates whether a song sounds like it was recorded live or in a studio</a:t>
                </a:r>
                <a:endParaRPr sz="1100">
                  <a:solidFill>
                    <a:schemeClr val="dk1"/>
                  </a:solidFill>
                  <a:latin typeface="Roboto"/>
                  <a:ea typeface="Roboto"/>
                  <a:cs typeface="Roboto"/>
                  <a:sym typeface="Roboto"/>
                </a:endParaRPr>
              </a:p>
            </p:txBody>
          </p:sp>
        </p:grpSp>
        <p:grpSp>
          <p:nvGrpSpPr>
            <p:cNvPr id="432" name="Google Shape;432;p16"/>
            <p:cNvGrpSpPr/>
            <p:nvPr/>
          </p:nvGrpSpPr>
          <p:grpSpPr>
            <a:xfrm>
              <a:off x="2123947" y="1253603"/>
              <a:ext cx="7943768" cy="857979"/>
              <a:chOff x="1593000" y="2322568"/>
              <a:chExt cx="5957975" cy="643500"/>
            </a:xfrm>
          </p:grpSpPr>
          <p:sp>
            <p:nvSpPr>
              <p:cNvPr id="433" name="Google Shape;433;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p16"/>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 name="Google Shape;435;p16"/>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solidFill>
                      <a:schemeClr val="lt1"/>
                    </a:solidFill>
                    <a:latin typeface="Montserrat"/>
                    <a:ea typeface="Montserrat"/>
                    <a:cs typeface="Montserrat"/>
                    <a:sym typeface="Montserrat"/>
                  </a:rPr>
                  <a:t>Valence</a:t>
                </a:r>
                <a:endParaRPr sz="1300">
                  <a:solidFill>
                    <a:srgbClr val="FFFFFF"/>
                  </a:solidFill>
                  <a:latin typeface="Roboto Medium"/>
                  <a:ea typeface="Roboto Medium"/>
                  <a:cs typeface="Roboto Medium"/>
                  <a:sym typeface="Roboto Medium"/>
                </a:endParaRPr>
              </a:p>
            </p:txBody>
          </p:sp>
          <p:sp>
            <p:nvSpPr>
              <p:cNvPr id="437" name="Google Shape;437;p16"/>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16"/>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439" name="Google Shape;439;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22860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Represent positivity or negativity emotion of a song</a:t>
                </a:r>
                <a:endParaRPr sz="1100">
                  <a:solidFill>
                    <a:schemeClr val="dk1"/>
                  </a:solidFill>
                  <a:latin typeface="Roboto"/>
                  <a:ea typeface="Roboto"/>
                  <a:cs typeface="Roboto"/>
                  <a:sym typeface="Roboto"/>
                </a:endParaRPr>
              </a:p>
            </p:txBody>
          </p:sp>
        </p:grpSp>
      </p:grpSp>
      <p:sp>
        <p:nvSpPr>
          <p:cNvPr id="440" name="Google Shape;440;p16"/>
          <p:cNvSpPr/>
          <p:nvPr/>
        </p:nvSpPr>
        <p:spPr>
          <a:xfrm>
            <a:off x="3122550" y="150"/>
            <a:ext cx="9069600" cy="1065300"/>
          </a:xfrm>
          <a:prstGeom prst="rect">
            <a:avLst/>
          </a:prstGeom>
          <a:gradFill>
            <a:gsLst>
              <a:gs pos="0">
                <a:srgbClr val="F4FDF6">
                  <a:alpha val="0"/>
                </a:srgbClr>
              </a:gs>
              <a:gs pos="48000">
                <a:srgbClr val="313331">
                  <a:alpha val="41960"/>
                </a:srgbClr>
              </a:gs>
              <a:gs pos="86000">
                <a:schemeClr val="dk1"/>
              </a:gs>
              <a:gs pos="100000">
                <a:schemeClr val="dk1"/>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nvGrpSpPr>
          <p:cNvPr id="441" name="Google Shape;441;p16"/>
          <p:cNvGrpSpPr/>
          <p:nvPr/>
        </p:nvGrpSpPr>
        <p:grpSpPr>
          <a:xfrm>
            <a:off x="3408713" y="158925"/>
            <a:ext cx="2016167" cy="747425"/>
            <a:chOff x="3471463" y="4409113"/>
            <a:chExt cx="2016167" cy="747425"/>
          </a:xfrm>
        </p:grpSpPr>
        <p:pic>
          <p:nvPicPr>
            <p:cNvPr descr="Heart" id="442" name="Google Shape;442;p16"/>
            <p:cNvPicPr preferRelativeResize="0"/>
            <p:nvPr/>
          </p:nvPicPr>
          <p:blipFill rotWithShape="1">
            <a:blip r:embed="rId18">
              <a:alphaModFix/>
            </a:blip>
            <a:srcRect b="0" l="0" r="0" t="0"/>
            <a:stretch/>
          </p:blipFill>
          <p:spPr>
            <a:xfrm>
              <a:off x="4347124" y="4418883"/>
              <a:ext cx="727908" cy="727908"/>
            </a:xfrm>
            <a:prstGeom prst="rect">
              <a:avLst/>
            </a:prstGeom>
            <a:noFill/>
            <a:ln>
              <a:noFill/>
            </a:ln>
          </p:spPr>
        </p:pic>
        <p:grpSp>
          <p:nvGrpSpPr>
            <p:cNvPr id="443" name="Google Shape;443;p16"/>
            <p:cNvGrpSpPr/>
            <p:nvPr/>
          </p:nvGrpSpPr>
          <p:grpSpPr>
            <a:xfrm>
              <a:off x="5203239" y="4715743"/>
              <a:ext cx="284390" cy="65910"/>
              <a:chOff x="5272131" y="3789856"/>
              <a:chExt cx="793500" cy="183900"/>
            </a:xfrm>
          </p:grpSpPr>
          <p:sp>
            <p:nvSpPr>
              <p:cNvPr id="444" name="Google Shape;444;p16"/>
              <p:cNvSpPr/>
              <p:nvPr/>
            </p:nvSpPr>
            <p:spPr>
              <a:xfrm>
                <a:off x="52721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45" name="Google Shape;445;p16"/>
              <p:cNvSpPr/>
              <p:nvPr/>
            </p:nvSpPr>
            <p:spPr>
              <a:xfrm>
                <a:off x="55769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sp>
            <p:nvSpPr>
              <p:cNvPr id="446" name="Google Shape;446;p16"/>
              <p:cNvSpPr/>
              <p:nvPr/>
            </p:nvSpPr>
            <p:spPr>
              <a:xfrm>
                <a:off x="5881731" y="3789856"/>
                <a:ext cx="183900" cy="1839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Light"/>
                  <a:ea typeface="Lato Light"/>
                  <a:cs typeface="Lato Light"/>
                  <a:sym typeface="Lato Light"/>
                </a:endParaRPr>
              </a:p>
            </p:txBody>
          </p:sp>
        </p:grpSp>
        <p:pic>
          <p:nvPicPr>
            <p:cNvPr id="447" name="Google Shape;447;p16"/>
            <p:cNvPicPr preferRelativeResize="0"/>
            <p:nvPr/>
          </p:nvPicPr>
          <p:blipFill>
            <a:blip r:embed="rId19">
              <a:alphaModFix/>
            </a:blip>
            <a:stretch>
              <a:fillRect/>
            </a:stretch>
          </p:blipFill>
          <p:spPr>
            <a:xfrm>
              <a:off x="3471463" y="4409113"/>
              <a:ext cx="747425" cy="747425"/>
            </a:xfrm>
            <a:prstGeom prst="rect">
              <a:avLst/>
            </a:prstGeom>
            <a:noFill/>
            <a:ln>
              <a:noFill/>
            </a:ln>
          </p:spPr>
        </p:pic>
      </p:grpSp>
      <p:sp>
        <p:nvSpPr>
          <p:cNvPr id="448" name="Google Shape;448;p16"/>
          <p:cNvSpPr txBox="1"/>
          <p:nvPr/>
        </p:nvSpPr>
        <p:spPr>
          <a:xfrm>
            <a:off x="5715020" y="294125"/>
            <a:ext cx="62385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b="1" lang="en-US" sz="2300">
                <a:solidFill>
                  <a:srgbClr val="1ED760"/>
                </a:solidFill>
                <a:latin typeface="Montserrat"/>
                <a:ea typeface="Montserrat"/>
                <a:cs typeface="Montserrat"/>
                <a:sym typeface="Montserrat"/>
              </a:rPr>
              <a:t>MAIN POINT</a:t>
            </a:r>
            <a:r>
              <a:rPr b="1" lang="en-US" sz="2300">
                <a:solidFill>
                  <a:schemeClr val="lt1"/>
                </a:solidFill>
                <a:latin typeface="Montserrat"/>
                <a:ea typeface="Montserrat"/>
                <a:cs typeface="Montserrat"/>
                <a:sym typeface="Montserrat"/>
              </a:rPr>
              <a:t> MUSIC</a:t>
            </a:r>
            <a:r>
              <a:rPr b="1" lang="en-US" sz="2300">
                <a:solidFill>
                  <a:schemeClr val="lt1"/>
                </a:solidFill>
                <a:latin typeface="Montserrat"/>
                <a:ea typeface="Montserrat"/>
                <a:cs typeface="Montserrat"/>
                <a:sym typeface="Montserrat"/>
              </a:rPr>
              <a:t> C</a:t>
            </a:r>
            <a:r>
              <a:rPr b="1" lang="en-US" sz="2300">
                <a:solidFill>
                  <a:schemeClr val="lt1"/>
                </a:solidFill>
                <a:latin typeface="Montserrat"/>
                <a:ea typeface="Montserrat"/>
                <a:cs typeface="Montserrat"/>
                <a:sym typeface="Montserrat"/>
              </a:rPr>
              <a:t>HARACTERISTICS</a:t>
            </a:r>
            <a:endParaRPr b="1" sz="23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ompany Introduction PPThemes">
  <a:themeElements>
    <a:clrScheme name="spotify theme">
      <a:dk1>
        <a:srgbClr val="000000"/>
      </a:dk1>
      <a:lt1>
        <a:srgbClr val="FFFFFF"/>
      </a:lt1>
      <a:dk2>
        <a:srgbClr val="5B9BD5"/>
      </a:dk2>
      <a:lt2>
        <a:srgbClr val="E7E6E6"/>
      </a:lt2>
      <a:accent1>
        <a:srgbClr val="33D65F"/>
      </a:accent1>
      <a:accent2>
        <a:srgbClr val="E6125C"/>
      </a:accent2>
      <a:accent3>
        <a:srgbClr val="1E3164"/>
      </a:accent3>
      <a:accent4>
        <a:srgbClr val="BB5700"/>
      </a:accent4>
      <a:accent5>
        <a:srgbClr val="7357FE"/>
      </a:accent5>
      <a:accent6>
        <a:srgbClr val="7B1B2D"/>
      </a:accent6>
      <a:hlink>
        <a:srgbClr val="ABCCD5"/>
      </a:hlink>
      <a:folHlink>
        <a:srgbClr val="7E77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